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E"/>
    <a:srgbClr val="000000"/>
    <a:srgbClr val="5D1E08"/>
    <a:srgbClr val="66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97" autoAdjust="0"/>
  </p:normalViewPr>
  <p:slideViewPr>
    <p:cSldViewPr snapToGrid="0" snapToObjects="1">
      <p:cViewPr>
        <p:scale>
          <a:sx n="118" d="100"/>
          <a:sy n="118" d="100"/>
        </p:scale>
        <p:origin x="-143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B30AD9-0058-7948-ABE7-043F7DBD40F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226805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0AD9-0058-7948-ABE7-043F7DBD40F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3856483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0AD9-0058-7948-ABE7-043F7DBD40F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406967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B30AD9-0058-7948-ABE7-043F7DBD40F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94489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B30AD9-0058-7948-ABE7-043F7DBD40F5}" type="datetimeFigureOut">
              <a:rPr lang="en-US" smtClean="0"/>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402020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B30AD9-0058-7948-ABE7-043F7DBD40F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240701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B30AD9-0058-7948-ABE7-043F7DBD40F5}" type="datetimeFigureOut">
              <a:rPr lang="en-US" smtClean="0"/>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405460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B30AD9-0058-7948-ABE7-043F7DBD40F5}" type="datetimeFigureOut">
              <a:rPr lang="en-US" smtClean="0"/>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140464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B30AD9-0058-7948-ABE7-043F7DBD40F5}" type="datetimeFigureOut">
              <a:rPr lang="en-US" smtClean="0"/>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117349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30AD9-0058-7948-ABE7-043F7DBD40F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318213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B30AD9-0058-7948-ABE7-043F7DBD40F5}" type="datetimeFigureOut">
              <a:rPr lang="en-US" smtClean="0"/>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834A7-CC47-4648-9FCA-3652FD1D6860}" type="slidenum">
              <a:rPr lang="en-US" smtClean="0"/>
              <a:t>‹#›</a:t>
            </a:fld>
            <a:endParaRPr lang="en-US"/>
          </a:p>
        </p:txBody>
      </p:sp>
    </p:spTree>
    <p:extLst>
      <p:ext uri="{BB962C8B-B14F-4D97-AF65-F5344CB8AC3E}">
        <p14:creationId xmlns:p14="http://schemas.microsoft.com/office/powerpoint/2010/main" val="15771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2778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70780"/>
            <a:ext cx="8229600" cy="405538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30AD9-0058-7948-ABE7-043F7DBD40F5}" type="datetimeFigureOut">
              <a:rPr lang="en-US" smtClean="0"/>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834A7-CC47-4648-9FCA-3652FD1D6860}" type="slidenum">
              <a:rPr lang="en-US" smtClean="0"/>
              <a:t>‹#›</a:t>
            </a:fld>
            <a:endParaRPr lang="en-US"/>
          </a:p>
        </p:txBody>
      </p:sp>
    </p:spTree>
    <p:extLst>
      <p:ext uri="{BB962C8B-B14F-4D97-AF65-F5344CB8AC3E}">
        <p14:creationId xmlns:p14="http://schemas.microsoft.com/office/powerpoint/2010/main" val="9336549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sp>
        <p:nvSpPr>
          <p:cNvPr id="4" name="Rectangle 3"/>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4" descr="unc_logo_CMYK_wo_taglin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100" y="1431227"/>
            <a:ext cx="5435600" cy="1750123"/>
          </a:xfrm>
          <a:prstGeom prst="rect">
            <a:avLst/>
          </a:prstGeom>
        </p:spPr>
      </p:pic>
      <p:sp>
        <p:nvSpPr>
          <p:cNvPr id="7" name="Rectangle 6"/>
          <p:cNvSpPr/>
          <p:nvPr/>
        </p:nvSpPr>
        <p:spPr>
          <a:xfrm>
            <a:off x="444500" y="3612466"/>
            <a:ext cx="8229600" cy="1754327"/>
          </a:xfrm>
          <a:prstGeom prst="rect">
            <a:avLst/>
          </a:prstGeom>
        </p:spPr>
        <p:txBody>
          <a:bodyPr wrap="square">
            <a:spAutoFit/>
          </a:bodyPr>
          <a:lstStyle/>
          <a:p>
            <a:pPr algn="ctr">
              <a:defRPr/>
            </a:pPr>
            <a:r>
              <a:rPr lang="en-US" sz="3800" dirty="0">
                <a:solidFill>
                  <a:schemeClr val="accent2"/>
                </a:solidFill>
                <a:latin typeface="Arial"/>
                <a:cs typeface="Arial"/>
              </a:rPr>
              <a:t>Community Discussion on Licensing Practices at UNC </a:t>
            </a:r>
            <a:r>
              <a:rPr lang="en-US" sz="3800" dirty="0" smtClean="0">
                <a:solidFill>
                  <a:schemeClr val="accent2"/>
                </a:solidFill>
                <a:latin typeface="Arial"/>
                <a:cs typeface="Arial"/>
              </a:rPr>
              <a:t>Institutions</a:t>
            </a:r>
          </a:p>
          <a:p>
            <a:pPr algn="ctr">
              <a:defRPr/>
            </a:pPr>
            <a:r>
              <a:rPr lang="en-US" sz="3200" dirty="0" smtClean="0">
                <a:solidFill>
                  <a:schemeClr val="accent2"/>
                </a:solidFill>
                <a:latin typeface="Arial"/>
                <a:cs typeface="Arial"/>
              </a:rPr>
              <a:t>November 5, 2014</a:t>
            </a:r>
            <a:endParaRPr lang="en-US" sz="3200" dirty="0">
              <a:solidFill>
                <a:schemeClr val="accent2"/>
              </a:solidFill>
              <a:latin typeface="Arial"/>
              <a:cs typeface="Arial"/>
            </a:endParaRPr>
          </a:p>
        </p:txBody>
      </p:sp>
      <p:sp useBgFill="1">
        <p:nvSpPr>
          <p:cNvPr id="8" name="Rectangle 7"/>
          <p:cNvSpPr/>
          <p:nvPr/>
        </p:nvSpPr>
        <p:spPr>
          <a:xfrm>
            <a:off x="0" y="6362700"/>
            <a:ext cx="9144000" cy="533400"/>
          </a:xfrm>
          <a:prstGeom prst="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6265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latin typeface="Arial"/>
                <a:cs typeface="Arial"/>
              </a:rPr>
              <a:t>UNC Marks and Logos</a:t>
            </a:r>
          </a:p>
        </p:txBody>
      </p:sp>
      <p:sp>
        <p:nvSpPr>
          <p:cNvPr id="3075" name="Content Placeholder 2"/>
          <p:cNvSpPr>
            <a:spLocks noGrp="1"/>
          </p:cNvSpPr>
          <p:nvPr>
            <p:ph idx="1"/>
          </p:nvPr>
        </p:nvSpPr>
        <p:spPr/>
        <p:txBody>
          <a:bodyPr/>
          <a:lstStyle/>
          <a:p>
            <a:r>
              <a:rPr lang="en-US" dirty="0" smtClean="0">
                <a:solidFill>
                  <a:srgbClr val="333333"/>
                </a:solidFill>
                <a:latin typeface="Arial"/>
                <a:cs typeface="Arial"/>
              </a:rPr>
              <a:t>Federally </a:t>
            </a:r>
            <a:r>
              <a:rPr lang="en-US" dirty="0">
                <a:solidFill>
                  <a:srgbClr val="333333"/>
                </a:solidFill>
                <a:latin typeface="Arial"/>
                <a:cs typeface="Arial"/>
              </a:rPr>
              <a:t>protected</a:t>
            </a:r>
          </a:p>
          <a:p>
            <a:r>
              <a:rPr lang="en-US" dirty="0" smtClean="0">
                <a:solidFill>
                  <a:srgbClr val="333333"/>
                </a:solidFill>
                <a:latin typeface="Arial"/>
                <a:cs typeface="Arial"/>
              </a:rPr>
              <a:t>Owned </a:t>
            </a:r>
            <a:r>
              <a:rPr lang="en-US" dirty="0">
                <a:solidFill>
                  <a:srgbClr val="333333"/>
                </a:solidFill>
                <a:latin typeface="Arial"/>
                <a:cs typeface="Arial"/>
              </a:rPr>
              <a:t>by constituent institutions, not </a:t>
            </a:r>
            <a:r>
              <a:rPr lang="en-US" dirty="0" smtClean="0">
                <a:solidFill>
                  <a:srgbClr val="333333"/>
                </a:solidFill>
                <a:latin typeface="Arial"/>
                <a:cs typeface="Arial"/>
              </a:rPr>
              <a:t>GA</a:t>
            </a:r>
            <a:endParaRPr lang="en-US" dirty="0">
              <a:solidFill>
                <a:srgbClr val="333333"/>
              </a:solidFill>
              <a:latin typeface="Arial"/>
              <a:cs typeface="Arial"/>
            </a:endParaRPr>
          </a:p>
          <a:p>
            <a:r>
              <a:rPr lang="en-US" dirty="0" smtClean="0">
                <a:solidFill>
                  <a:srgbClr val="333333"/>
                </a:solidFill>
                <a:latin typeface="Arial"/>
                <a:cs typeface="Arial"/>
              </a:rPr>
              <a:t>Wide </a:t>
            </a:r>
            <a:r>
              <a:rPr lang="en-US" dirty="0">
                <a:solidFill>
                  <a:srgbClr val="333333"/>
                </a:solidFill>
                <a:latin typeface="Arial"/>
                <a:cs typeface="Arial"/>
              </a:rPr>
              <a:t>range of strategies and volumes</a:t>
            </a:r>
          </a:p>
          <a:p>
            <a:r>
              <a:rPr lang="en-US" dirty="0" smtClean="0">
                <a:solidFill>
                  <a:srgbClr val="333333"/>
                </a:solidFill>
                <a:latin typeface="Arial"/>
                <a:cs typeface="Arial"/>
              </a:rPr>
              <a:t>Individual </a:t>
            </a:r>
            <a:r>
              <a:rPr lang="en-US" dirty="0">
                <a:solidFill>
                  <a:srgbClr val="333333"/>
                </a:solidFill>
                <a:latin typeface="Arial"/>
                <a:cs typeface="Arial"/>
              </a:rPr>
              <a:t>Licensing</a:t>
            </a:r>
          </a:p>
          <a:p>
            <a:r>
              <a:rPr lang="en-US" dirty="0" smtClean="0">
                <a:solidFill>
                  <a:srgbClr val="333333"/>
                </a:solidFill>
                <a:latin typeface="Arial"/>
                <a:cs typeface="Arial"/>
              </a:rPr>
              <a:t>Revenues </a:t>
            </a:r>
            <a:r>
              <a:rPr lang="en-US" dirty="0">
                <a:solidFill>
                  <a:srgbClr val="333333"/>
                </a:solidFill>
                <a:latin typeface="Arial"/>
                <a:cs typeface="Arial"/>
              </a:rPr>
              <a:t>used for scholarships, facilities</a:t>
            </a:r>
            <a:r>
              <a:rPr lang="en-US" dirty="0" smtClean="0">
                <a:solidFill>
                  <a:srgbClr val="333333"/>
                </a:solidFill>
                <a:latin typeface="Arial"/>
                <a:cs typeface="Arial"/>
              </a:rPr>
              <a:t>, improvements</a:t>
            </a:r>
            <a:endParaRPr lang="en-US" dirty="0">
              <a:solidFill>
                <a:srgbClr val="333333"/>
              </a:solidFill>
              <a:latin typeface="Arial"/>
              <a:cs typeface="Arial"/>
            </a:endParaRPr>
          </a:p>
          <a:p>
            <a:pPr marL="0" indent="0" eaLnBrk="1" hangingPunct="1"/>
            <a:endParaRPr lang="en-US" dirty="0">
              <a:latin typeface="Calibri" charset="0"/>
            </a:endParaRPr>
          </a:p>
        </p:txBody>
      </p:sp>
    </p:spTree>
    <p:extLst>
      <p:ext uri="{BB962C8B-B14F-4D97-AF65-F5344CB8AC3E}">
        <p14:creationId xmlns:p14="http://schemas.microsoft.com/office/powerpoint/2010/main" val="3175647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b="1" dirty="0">
                <a:latin typeface="Arial"/>
                <a:cs typeface="Arial"/>
              </a:rPr>
              <a:t>Agents and Licensees</a:t>
            </a:r>
          </a:p>
        </p:txBody>
      </p:sp>
      <p:sp>
        <p:nvSpPr>
          <p:cNvPr id="4099" name="Content Placeholder 2"/>
          <p:cNvSpPr>
            <a:spLocks noGrp="1"/>
          </p:cNvSpPr>
          <p:nvPr>
            <p:ph idx="1"/>
          </p:nvPr>
        </p:nvSpPr>
        <p:spPr/>
        <p:txBody>
          <a:bodyPr/>
          <a:lstStyle/>
          <a:p>
            <a:r>
              <a:rPr lang="en-US" dirty="0" smtClean="0">
                <a:solidFill>
                  <a:srgbClr val="333333"/>
                </a:solidFill>
                <a:latin typeface="Arial"/>
                <a:cs typeface="Arial"/>
              </a:rPr>
              <a:t>Agents </a:t>
            </a:r>
            <a:r>
              <a:rPr lang="en-US" dirty="0">
                <a:solidFill>
                  <a:srgbClr val="333333"/>
                </a:solidFill>
                <a:latin typeface="Arial"/>
                <a:cs typeface="Arial"/>
              </a:rPr>
              <a:t>(e.g., CLC, LRG) used for sourcing </a:t>
            </a:r>
            <a:r>
              <a:rPr lang="en-US" dirty="0" smtClean="0">
                <a:solidFill>
                  <a:srgbClr val="333333"/>
                </a:solidFill>
                <a:latin typeface="Arial"/>
                <a:cs typeface="Arial"/>
              </a:rPr>
              <a:t>and </a:t>
            </a:r>
            <a:r>
              <a:rPr lang="en-US" dirty="0">
                <a:solidFill>
                  <a:srgbClr val="333333"/>
                </a:solidFill>
                <a:latin typeface="Arial"/>
                <a:cs typeface="Arial"/>
              </a:rPr>
              <a:t>policing</a:t>
            </a:r>
          </a:p>
          <a:p>
            <a:r>
              <a:rPr lang="en-US" dirty="0" smtClean="0">
                <a:solidFill>
                  <a:srgbClr val="333333"/>
                </a:solidFill>
                <a:latin typeface="Arial"/>
                <a:cs typeface="Arial"/>
              </a:rPr>
              <a:t>Royalties </a:t>
            </a:r>
            <a:r>
              <a:rPr lang="en-US" dirty="0">
                <a:solidFill>
                  <a:srgbClr val="333333"/>
                </a:solidFill>
                <a:latin typeface="Arial"/>
                <a:cs typeface="Arial"/>
              </a:rPr>
              <a:t>paid to institutions for sales</a:t>
            </a:r>
          </a:p>
          <a:p>
            <a:r>
              <a:rPr lang="en-US" dirty="0" smtClean="0">
                <a:solidFill>
                  <a:srgbClr val="333333"/>
                </a:solidFill>
                <a:latin typeface="Arial"/>
                <a:cs typeface="Arial"/>
              </a:rPr>
              <a:t>CLC </a:t>
            </a:r>
            <a:r>
              <a:rPr lang="en-US" dirty="0">
                <a:solidFill>
                  <a:srgbClr val="333333"/>
                </a:solidFill>
                <a:latin typeface="Arial"/>
                <a:cs typeface="Arial"/>
              </a:rPr>
              <a:t>&amp; LRG have codes and requirements </a:t>
            </a:r>
            <a:r>
              <a:rPr lang="en-US" dirty="0" smtClean="0">
                <a:solidFill>
                  <a:srgbClr val="333333"/>
                </a:solidFill>
                <a:latin typeface="Arial"/>
                <a:cs typeface="Arial"/>
              </a:rPr>
              <a:t>for </a:t>
            </a:r>
            <a:r>
              <a:rPr lang="en-US" dirty="0">
                <a:solidFill>
                  <a:srgbClr val="333333"/>
                </a:solidFill>
                <a:latin typeface="Arial"/>
                <a:cs typeface="Arial"/>
              </a:rPr>
              <a:t>licensees</a:t>
            </a:r>
          </a:p>
        </p:txBody>
      </p:sp>
    </p:spTree>
    <p:extLst>
      <p:ext uri="{BB962C8B-B14F-4D97-AF65-F5344CB8AC3E}">
        <p14:creationId xmlns:p14="http://schemas.microsoft.com/office/powerpoint/2010/main" val="800681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22" name="Title 10"/>
          <p:cNvSpPr>
            <a:spLocks noGrp="1"/>
          </p:cNvSpPr>
          <p:nvPr>
            <p:ph type="title"/>
          </p:nvPr>
        </p:nvSpPr>
        <p:spPr>
          <a:xfrm>
            <a:off x="457200" y="251065"/>
            <a:ext cx="8229600" cy="1143000"/>
          </a:xfrm>
        </p:spPr>
        <p:txBody>
          <a:bodyPr/>
          <a:lstStyle/>
          <a:p>
            <a:r>
              <a:rPr lang="en-US" b="1" dirty="0">
                <a:latin typeface="Arial"/>
                <a:cs typeface="Arial"/>
              </a:rPr>
              <a:t>Worker Safety Efforts</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938052751"/>
              </p:ext>
            </p:extLst>
          </p:nvPr>
        </p:nvGraphicFramePr>
        <p:xfrm>
          <a:off x="423486" y="1411849"/>
          <a:ext cx="8318542" cy="5073970"/>
        </p:xfrm>
        <a:graphic>
          <a:graphicData uri="http://schemas.openxmlformats.org/drawingml/2006/table">
            <a:tbl>
              <a:tblPr/>
              <a:tblGrid>
                <a:gridCol w="3627814"/>
                <a:gridCol w="4690728"/>
              </a:tblGrid>
              <a:tr h="16020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FFFF"/>
                          </a:solidFill>
                          <a:effectLst/>
                          <a:latin typeface="Arial"/>
                          <a:ea typeface="ＭＳ Ｐゴシック" charset="0"/>
                          <a:cs typeface="Arial"/>
                        </a:rPr>
                        <a:t>Fair Labor Association</a:t>
                      </a:r>
                      <a:endParaRPr kumimoji="0" lang="en-US" sz="2000" b="0" i="0" u="none" strike="noStrike" cap="none" normalizeH="0" baseline="0" dirty="0">
                        <a:ln>
                          <a:noFill/>
                        </a:ln>
                        <a:solidFill>
                          <a:srgbClr val="FFFFFF"/>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FLA is a collaborative effort of universities, civil society organizations and socially responsible companies dedicated to protecting workers</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 rights around the world. We are an international organization with a dedicated staff and board, headquartered in Washington, DC, with offices in China, Switzerland and Turkey.</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 </a:t>
                      </a:r>
                      <a:r>
                        <a:rPr kumimoji="0" lang="en-US" sz="1400" b="0" i="0" u="none" strike="noStrike" cap="none" normalizeH="0" baseline="0" dirty="0" err="1" smtClean="0">
                          <a:ln>
                            <a:noFill/>
                          </a:ln>
                          <a:solidFill>
                            <a:srgbClr val="000000"/>
                          </a:solidFill>
                          <a:effectLst/>
                          <a:latin typeface="Arial"/>
                          <a:ea typeface="ＭＳ Ｐゴシック" charset="0"/>
                          <a:cs typeface="Arial"/>
                        </a:rPr>
                        <a:t>www.fairlabor.org</a:t>
                      </a:r>
                      <a:r>
                        <a:rPr kumimoji="0" lang="en-US" sz="1400" b="0" i="0" u="none" strike="noStrike" cap="none" normalizeH="0" baseline="0" dirty="0">
                          <a:ln>
                            <a:noFill/>
                          </a:ln>
                          <a:solidFill>
                            <a:srgbClr val="000000"/>
                          </a:solidFill>
                          <a:effectLst/>
                          <a:latin typeface="Arial"/>
                          <a:ea typeface="ＭＳ Ｐゴシック" charset="0"/>
                          <a:cs typeface="Arial"/>
                        </a:rPr>
                        <a:t>/</a:t>
                      </a:r>
                      <a:endParaRPr kumimoji="0" lang="en-US" sz="1400" b="0" i="0" u="none" strike="noStrike" cap="none" normalizeH="0" baseline="0" dirty="0">
                        <a:ln>
                          <a:noFill/>
                        </a:ln>
                        <a:solidFill>
                          <a:srgbClr val="000000"/>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lumMod val="20000"/>
                        <a:lumOff val="80000"/>
                        <a:alpha val="21000"/>
                      </a:schemeClr>
                    </a:solidFill>
                  </a:tcPr>
                </a:tc>
              </a:tr>
              <a:tr h="16020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FFFF"/>
                          </a:solidFill>
                          <a:effectLst/>
                          <a:latin typeface="Arial"/>
                          <a:ea typeface="ＭＳ Ｐゴシック" charset="0"/>
                          <a:cs typeface="Arial"/>
                        </a:rPr>
                        <a:t>Worker Rights Consortium</a:t>
                      </a:r>
                      <a:endParaRPr kumimoji="0" lang="en-US" sz="2000" b="0" i="0" u="none" strike="noStrike" cap="none" normalizeH="0" baseline="0" dirty="0">
                        <a:ln>
                          <a:noFill/>
                        </a:ln>
                        <a:solidFill>
                          <a:srgbClr val="FFFFFF"/>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ＭＳ Ｐゴシック" charset="0"/>
                          <a:cs typeface="Arial"/>
                        </a:rPr>
                        <a:t>An </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independent labor rights monitoring organization, conducting investigations of working conditions in factories around the globe. Our purpose is to combat sweatshops and protect the rights of workers who make apparel and other products.</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 Witness signatory to the </a:t>
                      </a:r>
                      <a:r>
                        <a:rPr kumimoji="0" lang="en-US" sz="1400" b="0" i="0" u="none" strike="noStrike" cap="none" normalizeH="0" baseline="0" dirty="0" smtClean="0">
                          <a:ln>
                            <a:noFill/>
                          </a:ln>
                          <a:solidFill>
                            <a:srgbClr val="000000"/>
                          </a:solidFill>
                          <a:effectLst/>
                          <a:latin typeface="Arial"/>
                          <a:ea typeface="ＭＳ Ｐゴシック" charset="0"/>
                          <a:cs typeface="Arial"/>
                        </a:rPr>
                        <a:t>Accord. </a:t>
                      </a:r>
                      <a:r>
                        <a:rPr kumimoji="0" lang="en-US" sz="1400" b="0" i="0" u="none" strike="noStrike" cap="none" normalizeH="0" baseline="0" dirty="0" err="1" smtClean="0">
                          <a:ln>
                            <a:noFill/>
                          </a:ln>
                          <a:solidFill>
                            <a:srgbClr val="000000"/>
                          </a:solidFill>
                          <a:effectLst/>
                          <a:latin typeface="Arial"/>
                          <a:ea typeface="ＭＳ Ｐゴシック" charset="0"/>
                          <a:cs typeface="Arial"/>
                        </a:rPr>
                        <a:t>www.workersrights.org</a:t>
                      </a:r>
                      <a:r>
                        <a:rPr kumimoji="0" lang="en-US" sz="1400" b="0" i="0" u="none" strike="noStrike" cap="none" normalizeH="0" baseline="0" dirty="0">
                          <a:ln>
                            <a:noFill/>
                          </a:ln>
                          <a:solidFill>
                            <a:srgbClr val="000000"/>
                          </a:solidFill>
                          <a:effectLst/>
                          <a:latin typeface="Arial"/>
                          <a:ea typeface="ＭＳ Ｐゴシック" charset="0"/>
                          <a:cs typeface="Arial"/>
                        </a:rPr>
                        <a:t>/</a:t>
                      </a:r>
                      <a:endParaRPr kumimoji="0" lang="en-US" sz="1400" b="0" i="0" u="none" strike="noStrike" cap="none" normalizeH="0" baseline="0" dirty="0">
                        <a:ln>
                          <a:noFill/>
                        </a:ln>
                        <a:solidFill>
                          <a:srgbClr val="000000"/>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lumMod val="20000"/>
                        <a:lumOff val="80000"/>
                        <a:alpha val="21000"/>
                      </a:schemeClr>
                    </a:solidFill>
                  </a:tcPr>
                </a:tc>
              </a:tr>
              <a:tr h="10680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FFFF"/>
                          </a:solidFill>
                          <a:effectLst/>
                          <a:latin typeface="Arial"/>
                          <a:ea typeface="ＭＳ Ｐゴシック" charset="0"/>
                          <a:cs typeface="Arial"/>
                        </a:rPr>
                        <a:t>Collegiate Licensing Company</a:t>
                      </a:r>
                      <a:endParaRPr kumimoji="0" lang="en-US" sz="2000" b="0" i="0" u="none" strike="noStrike" cap="none" normalizeH="0" baseline="0" dirty="0">
                        <a:ln>
                          <a:noFill/>
                        </a:ln>
                        <a:solidFill>
                          <a:srgbClr val="FFFFFF"/>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Commit to and adopt throughout a company</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s supply chain standards and practices that meet or exceed those established by the institutions, the FLA, and/or the WRC.</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 </a:t>
                      </a:r>
                      <a:r>
                        <a:rPr kumimoji="0" lang="en-US" sz="1400" b="0" i="0" u="none" strike="noStrike" cap="none" normalizeH="0" baseline="0" dirty="0" err="1" smtClean="0">
                          <a:ln>
                            <a:noFill/>
                          </a:ln>
                          <a:solidFill>
                            <a:srgbClr val="000000"/>
                          </a:solidFill>
                          <a:effectLst/>
                          <a:latin typeface="Arial"/>
                          <a:ea typeface="ＭＳ Ｐゴシック" charset="0"/>
                          <a:cs typeface="Arial"/>
                        </a:rPr>
                        <a:t>www.clc.com</a:t>
                      </a:r>
                      <a:r>
                        <a:rPr kumimoji="0" lang="en-US" sz="1400" b="0" i="0" u="none" strike="noStrike" cap="none" normalizeH="0" baseline="0" dirty="0">
                          <a:ln>
                            <a:noFill/>
                          </a:ln>
                          <a:solidFill>
                            <a:srgbClr val="000000"/>
                          </a:solidFill>
                          <a:effectLst/>
                          <a:latin typeface="Arial"/>
                          <a:ea typeface="ＭＳ Ｐゴシック" charset="0"/>
                          <a:cs typeface="Arial"/>
                        </a:rPr>
                        <a:t>/Resources/Labor-</a:t>
                      </a:r>
                      <a:r>
                        <a:rPr kumimoji="0" lang="en-US" sz="1400" b="0" i="0" u="none" strike="noStrike" cap="none" normalizeH="0" baseline="0" dirty="0" err="1">
                          <a:ln>
                            <a:noFill/>
                          </a:ln>
                          <a:solidFill>
                            <a:srgbClr val="000000"/>
                          </a:solidFill>
                          <a:effectLst/>
                          <a:latin typeface="Arial"/>
                          <a:ea typeface="ＭＳ Ｐゴシック" charset="0"/>
                          <a:cs typeface="Arial"/>
                        </a:rPr>
                        <a:t>Code.aspx</a:t>
                      </a:r>
                      <a:endParaRPr kumimoji="0" lang="en-US" sz="1400" b="0" i="0" u="none" strike="noStrike" cap="none" normalizeH="0" baseline="0" dirty="0">
                        <a:ln>
                          <a:noFill/>
                        </a:ln>
                        <a:solidFill>
                          <a:srgbClr val="000000"/>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lumMod val="20000"/>
                        <a:lumOff val="80000"/>
                        <a:alpha val="21000"/>
                      </a:schemeClr>
                    </a:solidFill>
                  </a:tcPr>
                </a:tc>
              </a:tr>
              <a:tr h="80189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FFFFFF"/>
                          </a:solidFill>
                          <a:effectLst/>
                          <a:latin typeface="Arial"/>
                          <a:ea typeface="ＭＳ Ｐゴシック" charset="0"/>
                          <a:cs typeface="Arial"/>
                        </a:rPr>
                        <a:t>Licensing Resource Group</a:t>
                      </a:r>
                      <a:endParaRPr kumimoji="0" lang="en-US" sz="2000" b="0" i="0" u="none" strike="noStrike" cap="none" normalizeH="0" baseline="0" dirty="0">
                        <a:ln>
                          <a:noFill/>
                        </a:ln>
                        <a:solidFill>
                          <a:srgbClr val="FFFFFF"/>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rgbClr val="000000"/>
                          </a:solidFill>
                          <a:effectLst/>
                          <a:latin typeface="Arial"/>
                          <a:ea typeface="ＭＳ Ｐゴシック" charset="0"/>
                          <a:cs typeface="Arial"/>
                        </a:rPr>
                        <a:t>Minimally, LRG </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requires each licensee to adhere to the code set forth by the Fair Labor Association (FLA)</a:t>
                      </a:r>
                      <a:r>
                        <a:rPr kumimoji="0" lang="ja-JP" altLang="en-US" sz="1400" b="0" i="0" u="none" strike="noStrike" cap="none" normalizeH="0" baseline="0" dirty="0">
                          <a:ln>
                            <a:noFill/>
                          </a:ln>
                          <a:solidFill>
                            <a:srgbClr val="000000"/>
                          </a:solidFill>
                          <a:effectLst/>
                          <a:latin typeface="Arial"/>
                          <a:ea typeface="ＭＳ Ｐゴシック" charset="0"/>
                          <a:cs typeface="Arial"/>
                        </a:rPr>
                        <a:t>”</a:t>
                      </a:r>
                      <a:r>
                        <a:rPr kumimoji="0" lang="en-US" sz="1400" b="0" i="0" u="none" strike="noStrike" cap="none" normalizeH="0" baseline="0" dirty="0">
                          <a:ln>
                            <a:noFill/>
                          </a:ln>
                          <a:solidFill>
                            <a:srgbClr val="000000"/>
                          </a:solidFill>
                          <a:effectLst/>
                          <a:latin typeface="Arial"/>
                          <a:ea typeface="ＭＳ Ｐゴシック" charset="0"/>
                          <a:cs typeface="Arial"/>
                        </a:rPr>
                        <a:t> http://</a:t>
                      </a:r>
                      <a:r>
                        <a:rPr kumimoji="0" lang="en-US" sz="1400" b="0" i="0" u="none" strike="noStrike" cap="none" normalizeH="0" baseline="0" dirty="0" err="1">
                          <a:ln>
                            <a:noFill/>
                          </a:ln>
                          <a:solidFill>
                            <a:srgbClr val="000000"/>
                          </a:solidFill>
                          <a:effectLst/>
                          <a:latin typeface="Arial"/>
                          <a:ea typeface="ＭＳ Ｐゴシック" charset="0"/>
                          <a:cs typeface="Arial"/>
                        </a:rPr>
                        <a:t>lrgusa.com</a:t>
                      </a:r>
                      <a:r>
                        <a:rPr kumimoji="0" lang="en-US" sz="1400" b="0" i="0" u="none" strike="noStrike" cap="none" normalizeH="0" baseline="0" dirty="0">
                          <a:ln>
                            <a:noFill/>
                          </a:ln>
                          <a:solidFill>
                            <a:srgbClr val="000000"/>
                          </a:solidFill>
                          <a:effectLst/>
                          <a:latin typeface="Arial"/>
                          <a:ea typeface="ＭＳ Ｐゴシック" charset="0"/>
                          <a:cs typeface="Arial"/>
                        </a:rPr>
                        <a:t>/licensing/</a:t>
                      </a:r>
                      <a:endParaRPr kumimoji="0" lang="en-US" sz="1400" b="0" i="0" u="none" strike="noStrike" cap="none" normalizeH="0" baseline="0" dirty="0">
                        <a:ln>
                          <a:noFill/>
                        </a:ln>
                        <a:solidFill>
                          <a:srgbClr val="000000"/>
                        </a:solidFill>
                        <a:effectLst/>
                        <a:latin typeface="Arial"/>
                        <a:ea typeface="Calibri" charset="0"/>
                        <a:cs typeface="Arial"/>
                      </a:endParaRPr>
                    </a:p>
                  </a:txBody>
                  <a:tcPr marL="68580" marR="68580" marT="0" marB="0" anchor="ctr" horzOverflow="overflow">
                    <a:lnL w="3175" cap="flat" cmpd="sng" algn="ctr">
                      <a:solidFill>
                        <a:scrgbClr r="0" g="0" b="0"/>
                      </a:solidFill>
                      <a:prstDash val="solid"/>
                      <a:round/>
                      <a:headEnd type="none" w="med" len="med"/>
                      <a:tailEnd type="none" w="med" len="med"/>
                    </a:lnL>
                    <a:lnR w="3175" cap="flat" cmpd="sng" algn="ctr">
                      <a:solidFill>
                        <a:scrgbClr r="0" g="0" b="0"/>
                      </a:solidFill>
                      <a:prstDash val="solid"/>
                      <a:round/>
                      <a:headEnd type="none" w="med" len="med"/>
                      <a:tailEnd type="none" w="med" len="med"/>
                    </a:lnR>
                    <a:lnT w="3175" cap="flat" cmpd="sng" algn="ctr">
                      <a:solidFill>
                        <a:scrgbClr r="0" g="0" b="0"/>
                      </a:solidFill>
                      <a:prstDash val="solid"/>
                      <a:round/>
                      <a:headEnd type="none" w="med" len="med"/>
                      <a:tailEnd type="none" w="med" len="med"/>
                    </a:lnT>
                    <a:lnB w="3175" cap="flat" cmpd="sng" algn="ctr">
                      <a:solidFill>
                        <a:scrgbClr r="0" g="0" b="0"/>
                      </a:solidFill>
                      <a:prstDash val="solid"/>
                      <a:round/>
                      <a:headEnd type="none" w="med" len="med"/>
                      <a:tailEnd type="none" w="med" len="med"/>
                    </a:lnB>
                    <a:lnTlToBr>
                      <a:noFill/>
                    </a:lnTlToBr>
                    <a:lnBlToTr>
                      <a:noFill/>
                    </a:lnBlToTr>
                    <a:solidFill>
                      <a:schemeClr val="accent4">
                        <a:lumMod val="20000"/>
                        <a:lumOff val="80000"/>
                        <a:alpha val="21000"/>
                      </a:schemeClr>
                    </a:solidFill>
                  </a:tcPr>
                </a:tc>
              </a:tr>
            </a:tbl>
          </a:graphicData>
        </a:graphic>
      </p:graphicFrame>
    </p:spTree>
    <p:extLst>
      <p:ext uri="{BB962C8B-B14F-4D97-AF65-F5344CB8AC3E}">
        <p14:creationId xmlns:p14="http://schemas.microsoft.com/office/powerpoint/2010/main" val="2165224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922625"/>
            <a:ext cx="8763000" cy="1143000"/>
          </a:xfrm>
        </p:spPr>
        <p:txBody>
          <a:bodyPr>
            <a:normAutofit/>
          </a:bodyPr>
          <a:lstStyle/>
          <a:p>
            <a:r>
              <a:rPr lang="en-US" b="1" dirty="0">
                <a:latin typeface="Arial"/>
                <a:cs typeface="Arial"/>
              </a:rPr>
              <a:t>UNC Institutions Codes</a:t>
            </a:r>
          </a:p>
        </p:txBody>
      </p:sp>
      <p:sp>
        <p:nvSpPr>
          <p:cNvPr id="5123" name="Content Placeholder 2"/>
          <p:cNvSpPr>
            <a:spLocks noGrp="1"/>
          </p:cNvSpPr>
          <p:nvPr>
            <p:ph idx="1"/>
          </p:nvPr>
        </p:nvSpPr>
        <p:spPr/>
        <p:txBody>
          <a:bodyPr/>
          <a:lstStyle/>
          <a:p>
            <a:r>
              <a:rPr lang="en-US" dirty="0" smtClean="0">
                <a:solidFill>
                  <a:srgbClr val="333333"/>
                </a:solidFill>
                <a:latin typeface="Arial"/>
                <a:cs typeface="Arial"/>
              </a:rPr>
              <a:t>Restrictions </a:t>
            </a:r>
            <a:r>
              <a:rPr lang="en-US" dirty="0">
                <a:solidFill>
                  <a:srgbClr val="333333"/>
                </a:solidFill>
                <a:latin typeface="Arial"/>
                <a:cs typeface="Arial"/>
              </a:rPr>
              <a:t>on products and use (e.g., </a:t>
            </a:r>
            <a:r>
              <a:rPr lang="en-US" dirty="0" smtClean="0">
                <a:solidFill>
                  <a:srgbClr val="333333"/>
                </a:solidFill>
                <a:latin typeface="Arial"/>
                <a:cs typeface="Arial"/>
              </a:rPr>
              <a:t>tobacco </a:t>
            </a:r>
            <a:r>
              <a:rPr lang="en-US" dirty="0">
                <a:solidFill>
                  <a:srgbClr val="333333"/>
                </a:solidFill>
                <a:latin typeface="Arial"/>
                <a:cs typeface="Arial"/>
              </a:rPr>
              <a:t>and alcohol)</a:t>
            </a:r>
          </a:p>
          <a:p>
            <a:r>
              <a:rPr lang="en-US" dirty="0" smtClean="0">
                <a:solidFill>
                  <a:srgbClr val="333333"/>
                </a:solidFill>
                <a:latin typeface="Arial"/>
                <a:cs typeface="Arial"/>
              </a:rPr>
              <a:t>Labor </a:t>
            </a:r>
            <a:r>
              <a:rPr lang="en-US" dirty="0">
                <a:solidFill>
                  <a:srgbClr val="333333"/>
                </a:solidFill>
                <a:latin typeface="Arial"/>
                <a:cs typeface="Arial"/>
              </a:rPr>
              <a:t>Codes and Transparency</a:t>
            </a:r>
          </a:p>
          <a:p>
            <a:r>
              <a:rPr lang="en-US" dirty="0" smtClean="0">
                <a:solidFill>
                  <a:srgbClr val="333333"/>
                </a:solidFill>
                <a:latin typeface="Arial"/>
                <a:cs typeface="Arial"/>
              </a:rPr>
              <a:t>Licensing </a:t>
            </a:r>
            <a:r>
              <a:rPr lang="en-US" dirty="0">
                <a:solidFill>
                  <a:srgbClr val="333333"/>
                </a:solidFill>
                <a:latin typeface="Arial"/>
                <a:cs typeface="Arial"/>
              </a:rPr>
              <a:t>Agents and Labor Organization </a:t>
            </a:r>
            <a:r>
              <a:rPr lang="en-US" dirty="0" smtClean="0">
                <a:solidFill>
                  <a:srgbClr val="333333"/>
                </a:solidFill>
                <a:latin typeface="Arial"/>
                <a:cs typeface="Arial"/>
              </a:rPr>
              <a:t>Code </a:t>
            </a:r>
            <a:r>
              <a:rPr lang="en-US" dirty="0">
                <a:solidFill>
                  <a:srgbClr val="333333"/>
                </a:solidFill>
                <a:latin typeface="Arial"/>
                <a:cs typeface="Arial"/>
              </a:rPr>
              <a:t>Adherence</a:t>
            </a:r>
          </a:p>
          <a:p>
            <a:pPr marL="0" indent="0" eaLnBrk="1" hangingPunct="1"/>
            <a:endParaRPr lang="en-US" dirty="0">
              <a:latin typeface="Calibri" charset="0"/>
            </a:endParaRPr>
          </a:p>
        </p:txBody>
      </p:sp>
    </p:spTree>
    <p:extLst>
      <p:ext uri="{BB962C8B-B14F-4D97-AF65-F5344CB8AC3E}">
        <p14:creationId xmlns:p14="http://schemas.microsoft.com/office/powerpoint/2010/main" val="3385664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a:xfrm>
            <a:off x="503808" y="636505"/>
            <a:ext cx="8229600" cy="1143000"/>
          </a:xfrm>
        </p:spPr>
        <p:txBody>
          <a:bodyPr>
            <a:noAutofit/>
          </a:bodyPr>
          <a:lstStyle/>
          <a:p>
            <a:pPr fontAlgn="b"/>
            <a:r>
              <a:rPr lang="en-US" b="1" dirty="0">
                <a:latin typeface="Arial"/>
                <a:cs typeface="Arial"/>
              </a:rPr>
              <a:t>FY 2013-14 Gross Royalties to Universities from Licensees</a:t>
            </a:r>
            <a:endParaRPr lang="en-US" b="1" dirty="0">
              <a:solidFill>
                <a:srgbClr val="000000"/>
              </a:solidFill>
              <a:latin typeface="Arial"/>
              <a:cs typeface="Arial"/>
            </a:endParaRPr>
          </a:p>
        </p:txBody>
      </p:sp>
      <p:graphicFrame>
        <p:nvGraphicFramePr>
          <p:cNvPr id="7" name="Content Placeholder 6"/>
          <p:cNvGraphicFramePr>
            <a:graphicFrameLocks noGrp="1"/>
          </p:cNvGraphicFramePr>
          <p:nvPr>
            <p:ph sz="half" idx="2"/>
            <p:extLst>
              <p:ext uri="{D42A27DB-BD31-4B8C-83A1-F6EECF244321}">
                <p14:modId xmlns:p14="http://schemas.microsoft.com/office/powerpoint/2010/main" val="2509868581"/>
              </p:ext>
            </p:extLst>
          </p:nvPr>
        </p:nvGraphicFramePr>
        <p:xfrm>
          <a:off x="268000" y="2165742"/>
          <a:ext cx="8659052" cy="1670954"/>
        </p:xfrm>
        <a:graphic>
          <a:graphicData uri="http://schemas.openxmlformats.org/drawingml/2006/table">
            <a:tbl>
              <a:tblPr firstRow="1" bandRow="1">
                <a:tableStyleId>{21E4AEA4-8DFA-4A89-87EB-49C32662AFE0}</a:tableStyleId>
              </a:tblPr>
              <a:tblGrid>
                <a:gridCol w="1200167"/>
                <a:gridCol w="1829383"/>
                <a:gridCol w="2516857"/>
                <a:gridCol w="3112645"/>
              </a:tblGrid>
              <a:tr h="968350">
                <a:tc>
                  <a:txBody>
                    <a:bodyPr/>
                    <a:lstStyle/>
                    <a:p>
                      <a:pPr algn="ctr" fontAlgn="b"/>
                      <a:endParaRPr lang="en-US" sz="1600" b="0" i="0" u="none" strike="noStrike" dirty="0">
                        <a:solidFill>
                          <a:schemeClr val="accent2">
                            <a:lumMod val="10000"/>
                            <a:lumOff val="90000"/>
                          </a:schemeClr>
                        </a:solidFill>
                        <a:latin typeface="Arial"/>
                        <a:cs typeface="Arial"/>
                      </a:endParaRPr>
                    </a:p>
                  </a:txBody>
                  <a:tcPr marL="9525" marR="9525" marT="9528"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Total From All Licensing</a:t>
                      </a:r>
                      <a:endParaRPr lang="en-US" sz="2000" b="0" i="0" u="none" strike="noStrike" dirty="0">
                        <a:solidFill>
                          <a:srgbClr val="FFFFFE"/>
                        </a:solidFill>
                        <a:latin typeface="Arial"/>
                        <a:cs typeface="Arial"/>
                      </a:endParaRPr>
                    </a:p>
                  </a:txBody>
                  <a:tcPr marL="9525" marR="9525" marT="9528" marB="0" anchor="ctr">
                    <a:lnL w="3175" cap="flat" cmpd="sng" algn="ctr">
                      <a:solidFill>
                        <a:srgbClr val="B9B9B9">
                          <a:lumMod val="7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With Any Bangladesh Sourcing</a:t>
                      </a:r>
                      <a:endParaRPr lang="en-US" sz="2000" b="0" i="0" u="none" strike="noStrike" dirty="0">
                        <a:solidFill>
                          <a:srgbClr val="FFFFFE"/>
                        </a:solidFill>
                        <a:latin typeface="Arial"/>
                        <a:cs typeface="Arial"/>
                      </a:endParaRPr>
                    </a:p>
                  </a:txBody>
                  <a:tcPr marL="9525" marR="9525" marT="9528" marB="0" anchor="ctr">
                    <a:lnL w="3175" cap="flat" cmpd="sng" algn="ctr">
                      <a:solidFill>
                        <a:srgbClr val="333333">
                          <a:lumMod val="75000"/>
                          <a:lumOff val="2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Sourcing Products with Campus Marks in Bangladesh</a:t>
                      </a:r>
                      <a:endParaRPr lang="en-US" sz="2000" b="0" i="0" u="none" strike="noStrike" dirty="0">
                        <a:solidFill>
                          <a:srgbClr val="FFFFFE"/>
                        </a:solidFill>
                        <a:latin typeface="Arial"/>
                        <a:cs typeface="Arial"/>
                      </a:endParaRPr>
                    </a:p>
                  </a:txBody>
                  <a:tcPr marL="9525" marR="9525" marT="9528" marB="0" anchor="ctr">
                    <a:lnL w="3175" cap="flat" cmpd="sng" algn="ctr">
                      <a:solidFill>
                        <a:srgbClr val="333333">
                          <a:lumMod val="75000"/>
                          <a:lumOff val="2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4"/>
                    </a:solidFill>
                  </a:tcPr>
                </a:tc>
              </a:tr>
              <a:tr h="702604">
                <a:tc>
                  <a:txBody>
                    <a:bodyPr/>
                    <a:lstStyle/>
                    <a:p>
                      <a:pPr algn="ctr" fontAlgn="b"/>
                      <a:r>
                        <a:rPr lang="en-US" sz="2000" b="1" u="none" strike="noStrike" dirty="0">
                          <a:solidFill>
                            <a:srgbClr val="000000"/>
                          </a:solidFill>
                          <a:latin typeface="Arial"/>
                          <a:cs typeface="Arial"/>
                        </a:rPr>
                        <a:t>TOTAL</a:t>
                      </a:r>
                      <a:endParaRPr lang="en-US" sz="2000" b="1" i="0" u="none" strike="noStrike" dirty="0">
                        <a:solidFill>
                          <a:srgbClr val="000000"/>
                        </a:solidFill>
                        <a:latin typeface="Arial"/>
                        <a:cs typeface="Arial"/>
                      </a:endParaRPr>
                    </a:p>
                  </a:txBody>
                  <a:tcPr marL="9525" marR="9525" marT="9528"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3">
                        <a:lumMod val="60000"/>
                        <a:lumOff val="40000"/>
                      </a:schemeClr>
                    </a:solidFill>
                  </a:tcPr>
                </a:tc>
                <a:tc>
                  <a:txBody>
                    <a:bodyPr/>
                    <a:lstStyle/>
                    <a:p>
                      <a:pPr algn="ctr" fontAlgn="b"/>
                      <a:r>
                        <a:rPr lang="en-US" sz="2000" u="none" strike="noStrike" dirty="0">
                          <a:solidFill>
                            <a:srgbClr val="000000"/>
                          </a:solidFill>
                          <a:latin typeface="Arial"/>
                          <a:cs typeface="Arial"/>
                        </a:rPr>
                        <a:t> $    </a:t>
                      </a:r>
                      <a:r>
                        <a:rPr lang="en-US" sz="2000" u="none" strike="noStrike" dirty="0" smtClean="0">
                          <a:solidFill>
                            <a:srgbClr val="000000"/>
                          </a:solidFill>
                          <a:latin typeface="Arial"/>
                          <a:cs typeface="Arial"/>
                        </a:rPr>
                        <a:t>6,533,691 </a:t>
                      </a:r>
                      <a:endParaRPr lang="en-US" sz="2000" b="1" i="0" u="none" strike="noStrike" dirty="0">
                        <a:solidFill>
                          <a:srgbClr val="000000"/>
                        </a:solidFill>
                        <a:latin typeface="Arial"/>
                        <a:cs typeface="Arial"/>
                      </a:endParaRPr>
                    </a:p>
                  </a:txBody>
                  <a:tcPr marL="9525" marR="9525" marT="9528" marB="0" anchor="ctr">
                    <a:lnL w="3175" cap="flat" cmpd="sng" algn="ctr">
                      <a:solidFill>
                        <a:srgbClr val="B9B9B9">
                          <a:lumMod val="7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3">
                        <a:lumMod val="60000"/>
                        <a:lumOff val="40000"/>
                      </a:schemeClr>
                    </a:solidFill>
                  </a:tcPr>
                </a:tc>
                <a:tc>
                  <a:txBody>
                    <a:bodyPr/>
                    <a:lstStyle/>
                    <a:p>
                      <a:pPr algn="ctr" fontAlgn="b"/>
                      <a:r>
                        <a:rPr lang="en-US" sz="2000" u="none" strike="noStrike" dirty="0">
                          <a:solidFill>
                            <a:srgbClr val="000000"/>
                          </a:solidFill>
                          <a:latin typeface="Arial"/>
                          <a:cs typeface="Arial"/>
                        </a:rPr>
                        <a:t> $ </a:t>
                      </a:r>
                      <a:r>
                        <a:rPr lang="en-US" sz="2000" u="none" strike="noStrike" dirty="0" smtClean="0">
                          <a:solidFill>
                            <a:srgbClr val="000000"/>
                          </a:solidFill>
                          <a:latin typeface="Arial"/>
                          <a:cs typeface="Arial"/>
                        </a:rPr>
                        <a:t> 2,483,666</a:t>
                      </a:r>
                      <a:endParaRPr lang="en-US" sz="2000" u="none" strike="noStrike" dirty="0" smtClean="0">
                        <a:solidFill>
                          <a:srgbClr val="000000"/>
                        </a:solidFill>
                        <a:latin typeface="Arial"/>
                        <a:cs typeface="Arial"/>
                      </a:endParaRPr>
                    </a:p>
                  </a:txBody>
                  <a:tcPr marL="9525" marR="9525" marT="9528" marB="0" anchor="ctr">
                    <a:lnL w="3175" cap="flat" cmpd="sng" algn="ctr">
                      <a:solidFill>
                        <a:srgbClr val="333333">
                          <a:lumMod val="75000"/>
                          <a:lumOff val="2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3">
                        <a:lumMod val="60000"/>
                        <a:lumOff val="40000"/>
                      </a:schemeClr>
                    </a:solidFill>
                  </a:tcPr>
                </a:tc>
                <a:tc>
                  <a:txBody>
                    <a:bodyPr/>
                    <a:lstStyle/>
                    <a:p>
                      <a:pPr algn="ctr" fontAlgn="b"/>
                      <a:r>
                        <a:rPr lang="en-US" sz="2000" u="none" strike="noStrike" dirty="0">
                          <a:solidFill>
                            <a:srgbClr val="000000"/>
                          </a:solidFill>
                          <a:latin typeface="Arial"/>
                          <a:cs typeface="Arial"/>
                        </a:rPr>
                        <a:t> $  </a:t>
                      </a:r>
                      <a:r>
                        <a:rPr lang="en-US" sz="2000" u="none" strike="noStrike" dirty="0" smtClean="0">
                          <a:solidFill>
                            <a:srgbClr val="000000"/>
                          </a:solidFill>
                          <a:latin typeface="Arial"/>
                          <a:cs typeface="Arial"/>
                        </a:rPr>
                        <a:t>1,220,062</a:t>
                      </a:r>
                      <a:endParaRPr lang="en-US" sz="2000" b="1" i="0" u="none" strike="noStrike" dirty="0">
                        <a:solidFill>
                          <a:srgbClr val="000000"/>
                        </a:solidFill>
                        <a:latin typeface="Arial"/>
                        <a:cs typeface="Arial"/>
                      </a:endParaRPr>
                    </a:p>
                  </a:txBody>
                  <a:tcPr marL="9525" marR="9525" marT="9528" marB="0" anchor="ctr">
                    <a:lnL w="3175" cap="flat" cmpd="sng" algn="ctr">
                      <a:solidFill>
                        <a:srgbClr val="333333">
                          <a:lumMod val="75000"/>
                          <a:lumOff val="25000"/>
                        </a:srgbClr>
                      </a:solidFill>
                      <a:prstDash val="solid"/>
                      <a:round/>
                      <a:headEnd type="none" w="med" len="med"/>
                      <a:tailEnd type="none" w="med" len="med"/>
                    </a:lnL>
                    <a:lnR w="3175" cap="flat" cmpd="sng" algn="ctr">
                      <a:solidFill>
                        <a:srgbClr val="333333">
                          <a:lumMod val="75000"/>
                          <a:lumOff val="25000"/>
                        </a:srgbClr>
                      </a:solidFill>
                      <a:prstDash val="solid"/>
                      <a:round/>
                      <a:headEnd type="none" w="med" len="med"/>
                      <a:tailEnd type="none" w="med" len="med"/>
                    </a:lnR>
                    <a:lnT w="3175" cap="flat" cmpd="sng" algn="ctr">
                      <a:solidFill>
                        <a:srgbClr val="333333">
                          <a:lumMod val="75000"/>
                          <a:lumOff val="25000"/>
                        </a:srgbClr>
                      </a:solidFill>
                      <a:prstDash val="solid"/>
                      <a:round/>
                      <a:headEnd type="none" w="med" len="med"/>
                      <a:tailEnd type="none" w="med" len="med"/>
                    </a:lnT>
                    <a:lnB w="3175" cap="flat" cmpd="sng" algn="ctr">
                      <a:solidFill>
                        <a:srgbClr val="333333">
                          <a:lumMod val="75000"/>
                          <a:lumOff val="25000"/>
                        </a:srgbClr>
                      </a:solidFill>
                      <a:prstDash val="solid"/>
                      <a:round/>
                      <a:headEnd type="none" w="med" len="med"/>
                      <a:tailEnd type="none" w="med" len="med"/>
                    </a:lnB>
                    <a:solidFill>
                      <a:schemeClr val="accent3">
                        <a:lumMod val="60000"/>
                        <a:lumOff val="40000"/>
                      </a:schemeClr>
                    </a:solidFill>
                  </a:tcPr>
                </a:tc>
              </a:tr>
            </a:tbl>
          </a:graphicData>
        </a:graphic>
      </p:graphicFrame>
      <p:sp>
        <p:nvSpPr>
          <p:cNvPr id="7188" name="Content Placeholder 5"/>
          <p:cNvSpPr>
            <a:spLocks noGrp="1"/>
          </p:cNvSpPr>
          <p:nvPr>
            <p:ph sz="quarter" idx="4"/>
          </p:nvPr>
        </p:nvSpPr>
        <p:spPr>
          <a:xfrm>
            <a:off x="457200" y="4160838"/>
            <a:ext cx="8153400" cy="1706562"/>
          </a:xfrm>
        </p:spPr>
        <p:txBody>
          <a:bodyPr>
            <a:noAutofit/>
          </a:bodyPr>
          <a:lstStyle/>
          <a:p>
            <a:r>
              <a:rPr lang="en-US" sz="3200" dirty="0">
                <a:solidFill>
                  <a:srgbClr val="333333"/>
                </a:solidFill>
                <a:latin typeface="Arial"/>
                <a:cs typeface="Arial"/>
              </a:rPr>
              <a:t>Decentralized Reporting</a:t>
            </a:r>
          </a:p>
          <a:p>
            <a:r>
              <a:rPr lang="en-US" sz="3200" dirty="0">
                <a:solidFill>
                  <a:srgbClr val="333333"/>
                </a:solidFill>
                <a:latin typeface="Arial"/>
                <a:cs typeface="Arial"/>
              </a:rPr>
              <a:t>Royalties vs. Sales</a:t>
            </a:r>
          </a:p>
          <a:p>
            <a:r>
              <a:rPr lang="en-US" sz="3200" dirty="0" smtClean="0">
                <a:solidFill>
                  <a:srgbClr val="333333"/>
                </a:solidFill>
                <a:latin typeface="Arial"/>
                <a:cs typeface="Arial"/>
              </a:rPr>
              <a:t>Uses </a:t>
            </a:r>
            <a:r>
              <a:rPr lang="en-US" sz="3200" dirty="0">
                <a:solidFill>
                  <a:srgbClr val="333333"/>
                </a:solidFill>
                <a:latin typeface="Arial"/>
                <a:cs typeface="Arial"/>
              </a:rPr>
              <a:t>of Royalties</a:t>
            </a:r>
          </a:p>
          <a:p>
            <a:r>
              <a:rPr lang="en-US" sz="3200" dirty="0" smtClean="0">
                <a:solidFill>
                  <a:srgbClr val="333333"/>
                </a:solidFill>
                <a:latin typeface="Arial"/>
                <a:cs typeface="Arial"/>
              </a:rPr>
              <a:t>Refer </a:t>
            </a:r>
            <a:r>
              <a:rPr lang="en-US" sz="3200" dirty="0">
                <a:solidFill>
                  <a:srgbClr val="333333"/>
                </a:solidFill>
                <a:latin typeface="Arial"/>
                <a:cs typeface="Arial"/>
              </a:rPr>
              <a:t>to Handout</a:t>
            </a:r>
          </a:p>
        </p:txBody>
      </p:sp>
    </p:spTree>
    <p:extLst>
      <p:ext uri="{BB962C8B-B14F-4D97-AF65-F5344CB8AC3E}">
        <p14:creationId xmlns:p14="http://schemas.microsoft.com/office/powerpoint/2010/main" val="3740585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94" name="Title 1"/>
          <p:cNvSpPr>
            <a:spLocks noGrp="1"/>
          </p:cNvSpPr>
          <p:nvPr>
            <p:ph type="title"/>
          </p:nvPr>
        </p:nvSpPr>
        <p:spPr>
          <a:xfrm>
            <a:off x="457200" y="578250"/>
            <a:ext cx="8229600" cy="1143000"/>
          </a:xfrm>
        </p:spPr>
        <p:txBody>
          <a:bodyPr>
            <a:noAutofit/>
          </a:bodyPr>
          <a:lstStyle/>
          <a:p>
            <a:pPr fontAlgn="b"/>
            <a:r>
              <a:rPr lang="en-US" b="1" dirty="0">
                <a:latin typeface="Arial"/>
                <a:cs typeface="Arial"/>
              </a:rPr>
              <a:t>Proportion of FY 2013-14 Royalties to Universities</a:t>
            </a:r>
            <a:endParaRPr lang="en-US" b="1" dirty="0">
              <a:solidFill>
                <a:srgbClr val="000000"/>
              </a:solidFill>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75208325"/>
              </p:ext>
            </p:extLst>
          </p:nvPr>
        </p:nvGraphicFramePr>
        <p:xfrm>
          <a:off x="311088" y="2132882"/>
          <a:ext cx="8579478" cy="4073525"/>
        </p:xfrm>
        <a:graphic>
          <a:graphicData uri="http://schemas.openxmlformats.org/drawingml/2006/table">
            <a:tbl>
              <a:tblPr firstRow="1" bandRow="1">
                <a:tableStyleId>{21E4AEA4-8DFA-4A89-87EB-49C32662AFE0}</a:tableStyleId>
              </a:tblPr>
              <a:tblGrid>
                <a:gridCol w="1133775"/>
                <a:gridCol w="1771122"/>
                <a:gridCol w="2423640"/>
                <a:gridCol w="3250941"/>
              </a:tblGrid>
              <a:tr h="787400">
                <a:tc>
                  <a:txBody>
                    <a:bodyPr/>
                    <a:lstStyle/>
                    <a:p>
                      <a:pPr algn="ctr" fontAlgn="b"/>
                      <a:endParaRPr lang="en-US" sz="1600" b="0" i="0" u="none" strike="noStrike" dirty="0">
                        <a:solidFill>
                          <a:schemeClr val="accent3">
                            <a:lumMod val="20000"/>
                            <a:lumOff val="80000"/>
                          </a:schemeClr>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Total From All Licensing</a:t>
                      </a:r>
                      <a:endParaRPr lang="en-US" sz="2000" b="0" i="0" u="none" strike="noStrike" dirty="0">
                        <a:solidFill>
                          <a:srgbClr val="FFFFFE"/>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With Any Bangladesh Sourcing</a:t>
                      </a:r>
                      <a:endParaRPr lang="en-US" sz="2000" b="0" i="0" u="none" strike="noStrike" dirty="0">
                        <a:solidFill>
                          <a:srgbClr val="FFFFFE"/>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4"/>
                    </a:solidFill>
                  </a:tcPr>
                </a:tc>
                <a:tc>
                  <a:txBody>
                    <a:bodyPr/>
                    <a:lstStyle/>
                    <a:p>
                      <a:pPr algn="ctr" fontAlgn="b"/>
                      <a:r>
                        <a:rPr lang="en-US" sz="2000" b="0" u="none" strike="noStrike" dirty="0">
                          <a:solidFill>
                            <a:srgbClr val="FFFFFE"/>
                          </a:solidFill>
                          <a:latin typeface="Arial"/>
                          <a:cs typeface="Arial"/>
                        </a:rPr>
                        <a:t>Sourcing Products with Campus Marks in Bangladesh</a:t>
                      </a:r>
                      <a:endParaRPr lang="en-US" sz="2000" b="0" i="0" u="none" strike="noStrike" dirty="0">
                        <a:solidFill>
                          <a:srgbClr val="FFFFFE"/>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chemeClr val="accent4"/>
                    </a:solidFill>
                  </a:tcPr>
                </a:tc>
              </a:tr>
              <a:tr h="787400">
                <a:tc>
                  <a:txBody>
                    <a:bodyPr/>
                    <a:lstStyle/>
                    <a:p>
                      <a:pPr algn="ctr" fontAlgn="b"/>
                      <a:r>
                        <a:rPr lang="en-US" sz="2000" u="none" strike="noStrike" dirty="0">
                          <a:solidFill>
                            <a:srgbClr val="000000"/>
                          </a:solidFill>
                          <a:latin typeface="Arial"/>
                          <a:cs typeface="Arial"/>
                        </a:rPr>
                        <a:t>UNCCH</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59.5%</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smtClean="0">
                          <a:solidFill>
                            <a:srgbClr val="000000"/>
                          </a:solidFill>
                          <a:latin typeface="Arial"/>
                          <a:cs typeface="Arial"/>
                        </a:rPr>
                        <a:t>74.6%</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a:solidFill>
                            <a:srgbClr val="000000"/>
                          </a:solidFill>
                          <a:latin typeface="Arial"/>
                          <a:cs typeface="Arial"/>
                        </a:rPr>
                        <a:t>57.7%</a:t>
                      </a:r>
                      <a:endParaRPr lang="en-US" sz="2000" b="0" i="0" u="none" strike="noStrike">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787400">
                <a:tc>
                  <a:txBody>
                    <a:bodyPr/>
                    <a:lstStyle/>
                    <a:p>
                      <a:pPr algn="ctr" fontAlgn="b"/>
                      <a:r>
                        <a:rPr lang="en-US" sz="2000" u="none" strike="noStrike">
                          <a:solidFill>
                            <a:srgbClr val="000000"/>
                          </a:solidFill>
                          <a:latin typeface="Arial"/>
                          <a:cs typeface="Arial"/>
                        </a:rPr>
                        <a:t>NCSU</a:t>
                      </a:r>
                      <a:endParaRPr lang="en-US" sz="2000" b="0" i="0" u="none" strike="noStrike">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17.2%</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smtClean="0">
                          <a:solidFill>
                            <a:srgbClr val="000000"/>
                          </a:solidFill>
                          <a:latin typeface="Arial"/>
                          <a:cs typeface="Arial"/>
                        </a:rPr>
                        <a:t>12.0%</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23.3%</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787400">
                <a:tc>
                  <a:txBody>
                    <a:bodyPr/>
                    <a:lstStyle/>
                    <a:p>
                      <a:pPr algn="ctr" fontAlgn="b"/>
                      <a:r>
                        <a:rPr lang="en-US" sz="2000" u="none" strike="noStrike">
                          <a:solidFill>
                            <a:srgbClr val="000000"/>
                          </a:solidFill>
                          <a:latin typeface="Arial"/>
                          <a:cs typeface="Arial"/>
                        </a:rPr>
                        <a:t>ECU</a:t>
                      </a:r>
                      <a:endParaRPr lang="en-US" sz="2000" b="0" i="0" u="none" strike="noStrike">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9.3%</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smtClean="0">
                          <a:solidFill>
                            <a:srgbClr val="000000"/>
                          </a:solidFill>
                          <a:latin typeface="Arial"/>
                          <a:cs typeface="Arial"/>
                        </a:rPr>
                        <a:t>8.6%</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10.7%</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787400">
                <a:tc>
                  <a:txBody>
                    <a:bodyPr/>
                    <a:lstStyle/>
                    <a:p>
                      <a:pPr algn="ctr" fontAlgn="b"/>
                      <a:r>
                        <a:rPr lang="en-US" sz="2000" u="none" strike="noStrike">
                          <a:solidFill>
                            <a:srgbClr val="000000"/>
                          </a:solidFill>
                          <a:latin typeface="Arial"/>
                          <a:cs typeface="Arial"/>
                        </a:rPr>
                        <a:t>Other</a:t>
                      </a:r>
                      <a:endParaRPr lang="en-US" sz="2000" b="0" i="0" u="none" strike="noStrike">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14.0%</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smtClean="0">
                          <a:solidFill>
                            <a:srgbClr val="000000"/>
                          </a:solidFill>
                          <a:latin typeface="Arial"/>
                          <a:cs typeface="Arial"/>
                        </a:rPr>
                        <a:t>4.7%</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2000" u="none" strike="noStrike" dirty="0">
                          <a:solidFill>
                            <a:srgbClr val="000000"/>
                          </a:solidFill>
                          <a:latin typeface="Arial"/>
                          <a:cs typeface="Arial"/>
                        </a:rPr>
                        <a:t>8.3%</a:t>
                      </a:r>
                      <a:endParaRPr lang="en-US" sz="2000" b="0" i="0" u="none" strike="noStrike" dirty="0">
                        <a:solidFill>
                          <a:srgbClr val="000000"/>
                        </a:solidFill>
                        <a:latin typeface="Arial"/>
                        <a:cs typeface="Arial"/>
                      </a:endParaRPr>
                    </a:p>
                  </a:txBody>
                  <a:tcPr marL="9525" marR="9525" marT="9525"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5374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18" name="Title 1"/>
          <p:cNvSpPr>
            <a:spLocks noGrp="1"/>
          </p:cNvSpPr>
          <p:nvPr>
            <p:ph type="title"/>
          </p:nvPr>
        </p:nvSpPr>
        <p:spPr>
          <a:xfrm>
            <a:off x="342900" y="496693"/>
            <a:ext cx="8382000" cy="1143000"/>
          </a:xfrm>
        </p:spPr>
        <p:txBody>
          <a:bodyPr>
            <a:noAutofit/>
          </a:bodyPr>
          <a:lstStyle/>
          <a:p>
            <a:r>
              <a:rPr lang="en-US" b="1" dirty="0"/>
              <a:t>Proportion of Royalties from Accord/Alliance Member Licensees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721740"/>
              </p:ext>
            </p:extLst>
          </p:nvPr>
        </p:nvGraphicFramePr>
        <p:xfrm>
          <a:off x="304800" y="1961381"/>
          <a:ext cx="8534400" cy="4512083"/>
        </p:xfrm>
        <a:graphic>
          <a:graphicData uri="http://schemas.openxmlformats.org/drawingml/2006/table">
            <a:tbl>
              <a:tblPr firstRow="1" bandRow="1">
                <a:tableStyleId>{21E4AEA4-8DFA-4A89-87EB-49C32662AFE0}</a:tableStyleId>
              </a:tblPr>
              <a:tblGrid>
                <a:gridCol w="1967363"/>
                <a:gridCol w="827301"/>
                <a:gridCol w="1246776"/>
                <a:gridCol w="850605"/>
                <a:gridCol w="1374950"/>
                <a:gridCol w="850604"/>
                <a:gridCol w="1416801"/>
              </a:tblGrid>
              <a:tr h="508605">
                <a:tc gridSpan="7">
                  <a:txBody>
                    <a:bodyPr/>
                    <a:lstStyle/>
                    <a:p>
                      <a:pPr marL="0" indent="0" algn="l" fontAlgn="b">
                        <a:buFont typeface="Arial"/>
                        <a:buNone/>
                      </a:pPr>
                      <a:r>
                        <a:rPr lang="en-US" sz="2000" u="none" strike="noStrike" dirty="0" smtClean="0">
                          <a:solidFill>
                            <a:srgbClr val="FFFFFE"/>
                          </a:solidFill>
                          <a:latin typeface="Arial"/>
                          <a:cs typeface="Arial"/>
                        </a:rPr>
                        <a:t>                          </a:t>
                      </a:r>
                      <a:r>
                        <a:rPr lang="en-US" sz="2000" b="0" u="none" strike="noStrike" dirty="0" smtClean="0">
                          <a:solidFill>
                            <a:srgbClr val="FFFFFE"/>
                          </a:solidFill>
                          <a:latin typeface="Arial"/>
                          <a:cs typeface="Arial"/>
                        </a:rPr>
                        <a:t>FY </a:t>
                      </a:r>
                      <a:r>
                        <a:rPr lang="en-US" sz="2000" b="0" u="none" strike="noStrike" dirty="0">
                          <a:solidFill>
                            <a:srgbClr val="FFFFFE"/>
                          </a:solidFill>
                          <a:latin typeface="Arial"/>
                          <a:cs typeface="Arial"/>
                        </a:rPr>
                        <a:t>2013-14 Gross Royalties</a:t>
                      </a:r>
                      <a:endParaRPr lang="en-US" sz="2000" b="0" i="0" u="none" strike="noStrike" dirty="0">
                        <a:solidFill>
                          <a:srgbClr val="FFFFFE"/>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hMerge="1">
                  <a:txBody>
                    <a:bodyPr/>
                    <a:lstStyle/>
                    <a:p>
                      <a:pPr algn="ctr" fontAlgn="b"/>
                      <a:endParaRPr lang="en-US" sz="1600" b="0" i="0" u="none" strike="noStrike" dirty="0">
                        <a:solidFill>
                          <a:srgbClr val="EBEBEB"/>
                        </a:solidFill>
                        <a:latin typeface="+mn-lt"/>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hMerge="1">
                  <a:txBody>
                    <a:bodyPr/>
                    <a:lstStyle/>
                    <a:p>
                      <a:endParaRPr lang="en-US"/>
                    </a:p>
                  </a:txBody>
                  <a:tcPr/>
                </a:tc>
                <a:tc hMerge="1">
                  <a:txBody>
                    <a:bodyPr/>
                    <a:lstStyle/>
                    <a:p>
                      <a:pPr algn="ctr" fontAlgn="b"/>
                      <a:endParaRPr lang="en-US" sz="1400" b="0" i="0" u="none" strike="noStrike" dirty="0">
                        <a:solidFill>
                          <a:srgbClr val="000000"/>
                        </a:solidFill>
                        <a:latin typeface="+mn-lt"/>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mn-lt"/>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mn-lt"/>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hMerge="1">
                  <a:txBody>
                    <a:bodyPr/>
                    <a:lstStyle/>
                    <a:p>
                      <a:pPr algn="ctr" fontAlgn="b"/>
                      <a:endParaRPr lang="en-US" sz="1400" b="0" i="0" u="none" strike="noStrike" dirty="0">
                        <a:solidFill>
                          <a:srgbClr val="000000"/>
                        </a:solidFill>
                        <a:latin typeface="+mn-lt"/>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87402">
                <a:tc>
                  <a:txBody>
                    <a:bodyPr/>
                    <a:lstStyle/>
                    <a:p>
                      <a:pPr algn="ctr" fontAlgn="b"/>
                      <a:endParaRPr lang="en-US" sz="13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a:solidFill>
                            <a:srgbClr val="000000"/>
                          </a:solidFill>
                          <a:latin typeface="Arial"/>
                          <a:cs typeface="Arial"/>
                        </a:rPr>
                        <a:t>Licensees in Accord</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a:solidFill>
                            <a:srgbClr val="000000"/>
                          </a:solidFill>
                          <a:latin typeface="Arial"/>
                          <a:cs typeface="Arial"/>
                        </a:rPr>
                        <a:t>Royalties from Accord Licensees</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a:solidFill>
                            <a:srgbClr val="000000"/>
                          </a:solidFill>
                          <a:latin typeface="Arial"/>
                          <a:cs typeface="Arial"/>
                        </a:rPr>
                        <a:t>Licensees in Alliance</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a:solidFill>
                            <a:srgbClr val="000000"/>
                          </a:solidFill>
                          <a:latin typeface="Arial"/>
                          <a:cs typeface="Arial"/>
                        </a:rPr>
                        <a:t>Royalties from Alliance Licensees</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smtClean="0">
                          <a:solidFill>
                            <a:srgbClr val="000000"/>
                          </a:solidFill>
                          <a:latin typeface="Arial"/>
                          <a:cs typeface="Arial"/>
                        </a:rPr>
                        <a:t>Licensees </a:t>
                      </a:r>
                      <a:r>
                        <a:rPr lang="en-US" sz="1300" b="1" u="none" strike="noStrike" dirty="0">
                          <a:solidFill>
                            <a:srgbClr val="000000"/>
                          </a:solidFill>
                          <a:latin typeface="Arial"/>
                          <a:cs typeface="Arial"/>
                        </a:rPr>
                        <a:t>in Neither</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300" b="1" u="none" strike="noStrike" dirty="0">
                          <a:solidFill>
                            <a:srgbClr val="000000"/>
                          </a:solidFill>
                          <a:latin typeface="Arial"/>
                          <a:cs typeface="Arial"/>
                        </a:rPr>
                        <a:t>Royalties from Licensees in Neither</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370927">
                <a:tc>
                  <a:txBody>
                    <a:bodyPr/>
                    <a:lstStyle/>
                    <a:p>
                      <a:pPr algn="ctr" fontAlgn="b"/>
                      <a:r>
                        <a:rPr lang="en-US" sz="1600" u="none" strike="noStrike" dirty="0" smtClean="0">
                          <a:solidFill>
                            <a:srgbClr val="000000"/>
                          </a:solidFill>
                          <a:latin typeface="Arial"/>
                          <a:cs typeface="Arial"/>
                        </a:rPr>
                        <a:t>UNC-CH</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12</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$732,182</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2</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$209,059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4</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$918,948</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370927">
                <a:tc>
                  <a:txBody>
                    <a:bodyPr/>
                    <a:lstStyle/>
                    <a:p>
                      <a:pPr algn="ctr" fontAlgn="b"/>
                      <a:r>
                        <a:rPr lang="en-US" sz="1600" u="none" strike="noStrike" dirty="0">
                          <a:solidFill>
                            <a:srgbClr val="000000"/>
                          </a:solidFill>
                          <a:latin typeface="Arial"/>
                          <a:cs typeface="Arial"/>
                        </a:rPr>
                        <a:t>NCSU</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12</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$283,827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1</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$8,651</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3</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$14,826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370927">
                <a:tc>
                  <a:txBody>
                    <a:bodyPr/>
                    <a:lstStyle/>
                    <a:p>
                      <a:pPr algn="ctr" fontAlgn="b"/>
                      <a:r>
                        <a:rPr lang="en-US" sz="1600" u="none" strike="noStrike" dirty="0">
                          <a:solidFill>
                            <a:srgbClr val="000000"/>
                          </a:solidFill>
                          <a:latin typeface="Arial"/>
                          <a:cs typeface="Arial"/>
                        </a:rPr>
                        <a:t>ECU</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13</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a:t>
                      </a:r>
                      <a:r>
                        <a:rPr lang="en-US" sz="1600" u="none" strike="noStrike" dirty="0" smtClean="0">
                          <a:solidFill>
                            <a:srgbClr val="000000"/>
                          </a:solidFill>
                          <a:latin typeface="Arial"/>
                          <a:cs typeface="Arial"/>
                        </a:rPr>
                        <a:t>144,124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cs typeface="Arial"/>
                        </a:rPr>
                        <a:t>2</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$61,464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cs typeface="Arial"/>
                        </a:rPr>
                        <a:t>4</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a:t>
                      </a:r>
                      <a:r>
                        <a:rPr lang="en-US" sz="1600" u="none" strike="noStrike" baseline="0" dirty="0" smtClean="0">
                          <a:solidFill>
                            <a:srgbClr val="000000"/>
                          </a:solidFill>
                          <a:latin typeface="Arial"/>
                          <a:cs typeface="Arial"/>
                        </a:rPr>
                        <a:t> 66,075</a:t>
                      </a:r>
                      <a:r>
                        <a:rPr lang="en-US" sz="1600" u="none" strike="noStrike" dirty="0" smtClean="0">
                          <a:solidFill>
                            <a:srgbClr val="000000"/>
                          </a:solidFill>
                          <a:latin typeface="Arial"/>
                          <a:cs typeface="Arial"/>
                        </a:rPr>
                        <a:t>   </a:t>
                      </a:r>
                      <a:endParaRPr lang="en-US" sz="1600" b="0"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370927">
                <a:tc>
                  <a:txBody>
                    <a:bodyPr/>
                    <a:lstStyle/>
                    <a:p>
                      <a:pPr algn="ctr" fontAlgn="b"/>
                      <a:r>
                        <a:rPr lang="en-US" sz="1300" b="1" u="none" strike="noStrike" dirty="0" smtClean="0">
                          <a:solidFill>
                            <a:srgbClr val="000000"/>
                          </a:solidFill>
                          <a:latin typeface="Arial"/>
                          <a:cs typeface="Arial"/>
                        </a:rPr>
                        <a:t>TOTAL</a:t>
                      </a:r>
                      <a:endParaRPr lang="en-US" sz="13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37</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 $</a:t>
                      </a:r>
                      <a:r>
                        <a:rPr lang="en-US" sz="1600" b="1" u="none" strike="noStrike" dirty="0" smtClean="0">
                          <a:solidFill>
                            <a:srgbClr val="000000"/>
                          </a:solidFill>
                          <a:latin typeface="Arial"/>
                          <a:cs typeface="Arial"/>
                        </a:rPr>
                        <a:t>1,160,134</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Arial"/>
                          <a:cs typeface="Arial"/>
                        </a:rPr>
                        <a:t>5</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 </a:t>
                      </a:r>
                      <a:r>
                        <a:rPr lang="en-US" sz="1600" b="1" u="none" strike="noStrike" dirty="0" smtClean="0">
                          <a:solidFill>
                            <a:srgbClr val="000000"/>
                          </a:solidFill>
                          <a:latin typeface="Arial"/>
                          <a:cs typeface="Arial"/>
                        </a:rPr>
                        <a:t>$</a:t>
                      </a:r>
                      <a:r>
                        <a:rPr lang="en-US" sz="1600" b="1" u="none" strike="noStrike" dirty="0" smtClean="0">
                          <a:solidFill>
                            <a:srgbClr val="000000"/>
                          </a:solidFill>
                          <a:latin typeface="Arial"/>
                          <a:cs typeface="Arial"/>
                        </a:rPr>
                        <a:t>279,174 </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Arial"/>
                          <a:cs typeface="Arial"/>
                        </a:rPr>
                        <a:t>11</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 </a:t>
                      </a:r>
                      <a:r>
                        <a:rPr lang="en-US" sz="1600" b="1" u="none" strike="noStrike" dirty="0" smtClean="0">
                          <a:solidFill>
                            <a:srgbClr val="000000"/>
                          </a:solidFill>
                          <a:latin typeface="Arial"/>
                          <a:cs typeface="Arial"/>
                        </a:rPr>
                        <a:t>$</a:t>
                      </a:r>
                      <a:r>
                        <a:rPr lang="en-US" sz="1600" b="1" u="none" strike="noStrike" dirty="0" smtClean="0">
                          <a:solidFill>
                            <a:srgbClr val="000000"/>
                          </a:solidFill>
                          <a:latin typeface="Arial"/>
                          <a:cs typeface="Arial"/>
                        </a:rPr>
                        <a:t>999,849 </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04027">
                <a:tc>
                  <a:txBody>
                    <a:bodyPr/>
                    <a:lstStyle/>
                    <a:p>
                      <a:pPr algn="ctr" fontAlgn="b"/>
                      <a:r>
                        <a:rPr lang="en-US" sz="1200" b="1" u="none" strike="noStrike" dirty="0">
                          <a:solidFill>
                            <a:srgbClr val="000000"/>
                          </a:solidFill>
                          <a:latin typeface="Arial"/>
                          <a:cs typeface="Arial"/>
                        </a:rPr>
                        <a:t>Portion of </a:t>
                      </a:r>
                      <a:r>
                        <a:rPr lang="en-US" sz="1200" b="1" u="none" strike="noStrike" dirty="0" smtClean="0">
                          <a:solidFill>
                            <a:srgbClr val="000000"/>
                          </a:solidFill>
                          <a:latin typeface="Arial"/>
                          <a:cs typeface="Arial"/>
                        </a:rPr>
                        <a:t>Total Royalties</a:t>
                      </a:r>
                      <a:r>
                        <a:rPr lang="en-US" sz="1200" b="1" u="none" strike="noStrike" baseline="0" dirty="0" smtClean="0">
                          <a:solidFill>
                            <a:srgbClr val="000000"/>
                          </a:solidFill>
                          <a:latin typeface="Arial"/>
                          <a:cs typeface="Arial"/>
                        </a:rPr>
                        <a:t> from Licensees w/ any Bangladesh Sourcing</a:t>
                      </a:r>
                      <a:endParaRPr lang="en-US" sz="12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46.71%</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11.24%</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40.26%</a:t>
                      </a:r>
                      <a:endParaRPr lang="en-US" sz="1600" b="1" i="0" u="none" strike="noStrike" dirty="0" smtClean="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253387">
                <a:tc>
                  <a:txBody>
                    <a:bodyPr/>
                    <a:lstStyle/>
                    <a:p>
                      <a:pPr algn="ctr" fontAlgn="b"/>
                      <a:endParaRPr lang="en-US" sz="1200" b="1" i="0" u="sng"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smtClean="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370927">
                <a:tc>
                  <a:txBody>
                    <a:bodyPr/>
                    <a:lstStyle/>
                    <a:p>
                      <a:pPr algn="ctr" fontAlgn="b"/>
                      <a:r>
                        <a:rPr lang="en-US" sz="1200" b="1" i="0" u="none" strike="noStrike" dirty="0" smtClean="0">
                          <a:solidFill>
                            <a:srgbClr val="000000"/>
                          </a:solidFill>
                          <a:latin typeface="Arial"/>
                          <a:cs typeface="Arial"/>
                        </a:rPr>
                        <a:t>Other</a:t>
                      </a:r>
                      <a:r>
                        <a:rPr lang="en-US" sz="1200" b="1" i="0" u="none" strike="noStrike" baseline="0" dirty="0" smtClean="0">
                          <a:solidFill>
                            <a:srgbClr val="000000"/>
                          </a:solidFill>
                          <a:latin typeface="Arial"/>
                          <a:cs typeface="Arial"/>
                        </a:rPr>
                        <a:t> 12 UNC Schools</a:t>
                      </a:r>
                      <a:endParaRPr lang="en-US" sz="12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70</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 </a:t>
                      </a:r>
                      <a:r>
                        <a:rPr lang="en-US" sz="1600" b="1" u="none" strike="noStrike" dirty="0" smtClean="0">
                          <a:solidFill>
                            <a:srgbClr val="000000"/>
                          </a:solidFill>
                          <a:latin typeface="Arial"/>
                          <a:cs typeface="Arial"/>
                        </a:rPr>
                        <a:t>$103,944 </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11</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 </a:t>
                      </a:r>
                      <a:r>
                        <a:rPr lang="en-US" sz="1600" b="1" u="none" strike="noStrike" dirty="0" smtClean="0">
                          <a:solidFill>
                            <a:srgbClr val="000000"/>
                          </a:solidFill>
                          <a:latin typeface="Arial"/>
                          <a:cs typeface="Arial"/>
                        </a:rPr>
                        <a:t>$33,325 </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13</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a:solidFill>
                            <a:srgbClr val="000000"/>
                          </a:solidFill>
                          <a:latin typeface="Arial"/>
                          <a:cs typeface="Arial"/>
                        </a:rPr>
                        <a:t> </a:t>
                      </a:r>
                      <a:r>
                        <a:rPr lang="en-US" sz="1600" b="1" u="none" strike="noStrike" dirty="0" smtClean="0">
                          <a:solidFill>
                            <a:srgbClr val="000000"/>
                          </a:solidFill>
                          <a:latin typeface="Arial"/>
                          <a:cs typeface="Arial"/>
                        </a:rPr>
                        <a:t>$7,914 </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04027">
                <a:tc>
                  <a:txBody>
                    <a:bodyPr/>
                    <a:lstStyle/>
                    <a:p>
                      <a:pPr algn="ctr" fontAlgn="b"/>
                      <a:r>
                        <a:rPr lang="en-US" sz="1200" b="1" u="none" strike="noStrike" dirty="0" smtClean="0">
                          <a:solidFill>
                            <a:srgbClr val="000000"/>
                          </a:solidFill>
                          <a:latin typeface="Arial"/>
                          <a:cs typeface="Arial"/>
                        </a:rPr>
                        <a:t>Portion of Total Royalties</a:t>
                      </a:r>
                      <a:r>
                        <a:rPr lang="en-US" sz="1200" b="1" u="none" strike="noStrike" baseline="0" dirty="0" smtClean="0">
                          <a:solidFill>
                            <a:srgbClr val="000000"/>
                          </a:solidFill>
                          <a:latin typeface="Arial"/>
                          <a:cs typeface="Arial"/>
                        </a:rPr>
                        <a:t> from Licensees w/ any Bangladesh Sourcing</a:t>
                      </a:r>
                      <a:endParaRPr lang="en-US" sz="12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4.19%</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1.34%</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1" u="none" strike="noStrike" dirty="0" smtClean="0">
                          <a:solidFill>
                            <a:srgbClr val="000000"/>
                          </a:solidFill>
                          <a:latin typeface="Arial"/>
                          <a:cs typeface="Arial"/>
                        </a:rPr>
                        <a:t>0.32%</a:t>
                      </a:r>
                      <a:endParaRPr lang="en-US" sz="1600" b="1" i="0" u="none" strike="noStrike" dirty="0">
                        <a:solidFill>
                          <a:srgbClr val="000000"/>
                        </a:solidFill>
                        <a:latin typeface="Arial"/>
                        <a:cs typeface="Arial"/>
                      </a:endParaRPr>
                    </a:p>
                  </a:txBody>
                  <a:tcPr marL="9525" marR="9525" marT="9527"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65494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42" name="Title 1"/>
          <p:cNvSpPr>
            <a:spLocks noGrp="1"/>
          </p:cNvSpPr>
          <p:nvPr>
            <p:ph type="title"/>
          </p:nvPr>
        </p:nvSpPr>
        <p:spPr>
          <a:xfrm>
            <a:off x="311087" y="142281"/>
            <a:ext cx="8532871" cy="563562"/>
          </a:xfrm>
        </p:spPr>
        <p:txBody>
          <a:bodyPr anchor="t">
            <a:noAutofit/>
          </a:bodyPr>
          <a:lstStyle/>
          <a:p>
            <a:pPr eaLnBrk="1" hangingPunct="1">
              <a:spcBef>
                <a:spcPts val="0"/>
              </a:spcBef>
            </a:pPr>
            <a:r>
              <a:rPr lang="en-US" b="1" dirty="0">
                <a:latin typeface="Arial"/>
                <a:cs typeface="Arial"/>
              </a:rPr>
              <a:t>Top Licensees with Any Sourcing from Bangladesh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1112860"/>
              </p:ext>
            </p:extLst>
          </p:nvPr>
        </p:nvGraphicFramePr>
        <p:xfrm>
          <a:off x="311087" y="1635153"/>
          <a:ext cx="8532871" cy="5029200"/>
        </p:xfrm>
        <a:graphic>
          <a:graphicData uri="http://schemas.openxmlformats.org/drawingml/2006/table">
            <a:tbl>
              <a:tblPr firstRow="1" bandRow="1">
                <a:tableStyleId>{21E4AEA4-8DFA-4A89-87EB-49C32662AFE0}</a:tableStyleId>
              </a:tblPr>
              <a:tblGrid>
                <a:gridCol w="620399"/>
                <a:gridCol w="1784318"/>
                <a:gridCol w="1241145"/>
                <a:gridCol w="1624416"/>
                <a:gridCol w="745736"/>
                <a:gridCol w="810281"/>
                <a:gridCol w="1706576"/>
              </a:tblGrid>
              <a:tr h="1227558">
                <a:tc>
                  <a:txBody>
                    <a:bodyPr/>
                    <a:lstStyle/>
                    <a:p>
                      <a:pPr algn="ctr" fontAlgn="b"/>
                      <a:r>
                        <a:rPr lang="en-US" sz="1400" b="0" u="none" strike="noStrike" dirty="0">
                          <a:solidFill>
                            <a:srgbClr val="FFFFFE"/>
                          </a:solidFill>
                          <a:latin typeface="Arial"/>
                          <a:cs typeface="Arial"/>
                        </a:rPr>
                        <a:t>Rank</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a:solidFill>
                            <a:srgbClr val="FFFFFE"/>
                          </a:solidFill>
                          <a:latin typeface="Arial"/>
                          <a:cs typeface="Arial"/>
                        </a:rPr>
                        <a:t>University Licensee with any Sourcing from Bangladesh</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a:solidFill>
                            <a:srgbClr val="FFFFFE"/>
                          </a:solidFill>
                          <a:latin typeface="Arial"/>
                          <a:cs typeface="Arial"/>
                        </a:rPr>
                        <a:t>University Gross Royalties 2013-14</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a:solidFill>
                            <a:srgbClr val="FFFFFE"/>
                          </a:solidFill>
                          <a:latin typeface="Arial"/>
                          <a:cs typeface="Arial"/>
                        </a:rPr>
                        <a:t>Number of Universities with Licensee Contracts</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smtClean="0">
                          <a:solidFill>
                            <a:srgbClr val="FFFFFE"/>
                          </a:solidFill>
                          <a:latin typeface="Arial"/>
                          <a:cs typeface="Arial"/>
                        </a:rPr>
                        <a:t>Accord?</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smtClean="0">
                          <a:solidFill>
                            <a:srgbClr val="FFFFFE"/>
                          </a:solidFill>
                          <a:latin typeface="Arial"/>
                          <a:cs typeface="Arial"/>
                        </a:rPr>
                        <a:t>Alliance</a:t>
                      </a:r>
                      <a:r>
                        <a:rPr lang="en-US" sz="1400" b="0" u="none" strike="noStrike" dirty="0">
                          <a:solidFill>
                            <a:srgbClr val="FFFFFE"/>
                          </a:solidFill>
                          <a:latin typeface="Arial"/>
                          <a:cs typeface="Arial"/>
                        </a:rPr>
                        <a:t>?</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c>
                  <a:txBody>
                    <a:bodyPr/>
                    <a:lstStyle/>
                    <a:p>
                      <a:pPr algn="ctr" fontAlgn="b"/>
                      <a:r>
                        <a:rPr lang="en-US" sz="1400" b="0" u="none" strike="noStrike" dirty="0">
                          <a:solidFill>
                            <a:srgbClr val="FFFFFE"/>
                          </a:solidFill>
                          <a:latin typeface="Arial"/>
                          <a:cs typeface="Arial"/>
                        </a:rPr>
                        <a:t>FY 2013-14 </a:t>
                      </a:r>
                      <a:r>
                        <a:rPr lang="en-US" sz="1400" b="0" u="none" strike="noStrike" dirty="0" smtClean="0">
                          <a:solidFill>
                            <a:srgbClr val="FFFFFE"/>
                          </a:solidFill>
                          <a:latin typeface="Arial"/>
                          <a:cs typeface="Arial"/>
                        </a:rPr>
                        <a:t>Royalties </a:t>
                      </a:r>
                      <a:r>
                        <a:rPr lang="en-US" sz="1400" b="0" u="none" strike="noStrike" dirty="0">
                          <a:solidFill>
                            <a:srgbClr val="FFFFFE"/>
                          </a:solidFill>
                          <a:latin typeface="Arial"/>
                          <a:cs typeface="Arial"/>
                        </a:rPr>
                        <a:t>from Licensees Sourcing </a:t>
                      </a:r>
                      <a:r>
                        <a:rPr lang="en-US" sz="1400" b="0" u="none" strike="noStrike" dirty="0" smtClean="0">
                          <a:solidFill>
                            <a:srgbClr val="FFFFFE"/>
                          </a:solidFill>
                          <a:latin typeface="Arial"/>
                          <a:cs typeface="Arial"/>
                        </a:rPr>
                        <a:t>Campus </a:t>
                      </a:r>
                      <a:r>
                        <a:rPr lang="en-US" sz="1400" b="0" u="none" strike="noStrike" dirty="0">
                          <a:solidFill>
                            <a:srgbClr val="FFFFFE"/>
                          </a:solidFill>
                          <a:latin typeface="Arial"/>
                          <a:cs typeface="Arial"/>
                        </a:rPr>
                        <a:t>Marks in Bangladesh</a:t>
                      </a:r>
                      <a:endParaRPr lang="en-US" sz="1400" b="0" i="0" u="none" strike="noStrike" dirty="0">
                        <a:solidFill>
                          <a:srgbClr val="FFFFFE"/>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solidFill>
                      <a:srgbClr val="0D7686"/>
                    </a:solidFill>
                  </a:tcPr>
                </a:tc>
              </a:tr>
              <a:tr h="633607">
                <a:tc>
                  <a:txBody>
                    <a:bodyPr/>
                    <a:lstStyle/>
                    <a:p>
                      <a:pPr algn="ctr" fontAlgn="b"/>
                      <a:r>
                        <a:rPr lang="en-US" sz="1600" u="none" strike="noStrike" dirty="0">
                          <a:solidFill>
                            <a:srgbClr val="000000"/>
                          </a:solidFill>
                          <a:latin typeface="Arial"/>
                          <a:cs typeface="Arial"/>
                        </a:rPr>
                        <a:t>1</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Nike</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a:t>
                      </a:r>
                      <a:r>
                        <a:rPr lang="en-US" sz="1600" u="none" strike="noStrike" dirty="0" smtClean="0">
                          <a:solidFill>
                            <a:srgbClr val="000000"/>
                          </a:solidFill>
                          <a:latin typeface="Arial"/>
                          <a:cs typeface="Arial"/>
                        </a:rPr>
                        <a:t>875,563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cs typeface="Arial"/>
                        </a:rPr>
                        <a:t>2</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 </a:t>
                      </a:r>
                      <a:r>
                        <a:rPr lang="en-US" sz="1600" u="none" strike="noStrike" dirty="0" smtClean="0">
                          <a:solidFill>
                            <a:srgbClr val="000000"/>
                          </a:solidFill>
                          <a:latin typeface="Arial"/>
                          <a:cs typeface="Arial"/>
                        </a:rPr>
                        <a:t>$-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33607">
                <a:tc>
                  <a:txBody>
                    <a:bodyPr/>
                    <a:lstStyle/>
                    <a:p>
                      <a:pPr algn="ctr" fontAlgn="b"/>
                      <a:r>
                        <a:rPr lang="en-US" sz="1600" u="none" strike="noStrike" dirty="0">
                          <a:solidFill>
                            <a:srgbClr val="000000"/>
                          </a:solidFill>
                          <a:latin typeface="Arial"/>
                          <a:cs typeface="Arial"/>
                        </a:rPr>
                        <a:t>2</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Knights Apparel</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$454,174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11</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$454,174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33607">
                <a:tc>
                  <a:txBody>
                    <a:bodyPr/>
                    <a:lstStyle/>
                    <a:p>
                      <a:pPr algn="ctr" fontAlgn="b"/>
                      <a:r>
                        <a:rPr lang="en-US" sz="1600" u="none" strike="noStrike">
                          <a:solidFill>
                            <a:srgbClr val="000000"/>
                          </a:solidFill>
                          <a:latin typeface="Arial"/>
                          <a:cs typeface="Arial"/>
                        </a:rPr>
                        <a:t>3</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a:solidFill>
                            <a:srgbClr val="000000"/>
                          </a:solidFill>
                          <a:latin typeface="Arial"/>
                          <a:cs typeface="Arial"/>
                        </a:rPr>
                        <a:t>Top of the World</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$303,490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13</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$303,490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33607">
                <a:tc>
                  <a:txBody>
                    <a:bodyPr/>
                    <a:lstStyle/>
                    <a:p>
                      <a:pPr algn="ctr" fontAlgn="b"/>
                      <a:r>
                        <a:rPr lang="en-US" sz="1600" u="none" strike="noStrike">
                          <a:solidFill>
                            <a:srgbClr val="000000"/>
                          </a:solidFill>
                          <a:latin typeface="Arial"/>
                          <a:cs typeface="Arial"/>
                        </a:rPr>
                        <a:t>4</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a:solidFill>
                            <a:srgbClr val="000000"/>
                          </a:solidFill>
                          <a:latin typeface="Arial"/>
                          <a:cs typeface="Arial"/>
                        </a:rPr>
                        <a:t>VF</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a:t>
                      </a:r>
                      <a:r>
                        <a:rPr lang="en-US" sz="1600" u="none" strike="noStrike" dirty="0" smtClean="0">
                          <a:solidFill>
                            <a:srgbClr val="000000"/>
                          </a:solidFill>
                          <a:latin typeface="Arial"/>
                          <a:cs typeface="Arial"/>
                        </a:rPr>
                        <a:t>211,825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Arial"/>
                          <a:cs typeface="Arial"/>
                        </a:rPr>
                        <a:t>7</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33607">
                <a:tc>
                  <a:txBody>
                    <a:bodyPr/>
                    <a:lstStyle/>
                    <a:p>
                      <a:pPr algn="ctr" fontAlgn="b"/>
                      <a:r>
                        <a:rPr lang="en-US" sz="1600" u="none" strike="noStrike">
                          <a:solidFill>
                            <a:srgbClr val="000000"/>
                          </a:solidFill>
                          <a:latin typeface="Arial"/>
                          <a:cs typeface="Arial"/>
                        </a:rPr>
                        <a:t>5</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a:solidFill>
                            <a:srgbClr val="000000"/>
                          </a:solidFill>
                          <a:latin typeface="Arial"/>
                          <a:cs typeface="Arial"/>
                        </a:rPr>
                        <a:t>Adidas Group</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$130,109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a:solidFill>
                            <a:srgbClr val="000000"/>
                          </a:solidFill>
                          <a:latin typeface="Arial"/>
                          <a:cs typeface="Arial"/>
                        </a:rPr>
                        <a:t>8</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No</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$130,109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r h="633607">
                <a:tc>
                  <a:txBody>
                    <a:bodyPr/>
                    <a:lstStyle/>
                    <a:p>
                      <a:pPr algn="ctr" fontAlgn="b"/>
                      <a:r>
                        <a:rPr lang="en-US" sz="1600" u="none" strike="noStrike" dirty="0">
                          <a:solidFill>
                            <a:srgbClr val="000000"/>
                          </a:solidFill>
                          <a:latin typeface="Arial"/>
                          <a:cs typeface="Arial"/>
                        </a:rPr>
                        <a:t>6</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a:solidFill>
                            <a:srgbClr val="000000"/>
                          </a:solidFill>
                          <a:latin typeface="Arial"/>
                          <a:cs typeface="Arial"/>
                        </a:rPr>
                        <a:t>Russell Brands, LLC</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$100,674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a:solidFill>
                            <a:srgbClr val="000000"/>
                          </a:solidFill>
                          <a:latin typeface="Arial"/>
                          <a:cs typeface="Arial"/>
                        </a:rPr>
                        <a:t>12</a:t>
                      </a:r>
                      <a:endParaRPr lang="en-US" sz="1600" b="0" i="0" u="none" strike="noStrike">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Yes</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c>
                  <a:txBody>
                    <a:bodyPr/>
                    <a:lstStyle/>
                    <a:p>
                      <a:pPr algn="ctr" fontAlgn="b"/>
                      <a:r>
                        <a:rPr lang="en-US" sz="1600" u="none" strike="noStrike" dirty="0" smtClean="0">
                          <a:solidFill>
                            <a:srgbClr val="000000"/>
                          </a:solidFill>
                          <a:latin typeface="Arial"/>
                          <a:cs typeface="Arial"/>
                        </a:rPr>
                        <a:t>$100,674 </a:t>
                      </a:r>
                      <a:endParaRPr lang="en-US" sz="1600" b="0" i="0" u="none" strike="noStrike" dirty="0">
                        <a:solidFill>
                          <a:srgbClr val="000000"/>
                        </a:solidFill>
                        <a:latin typeface="Arial"/>
                        <a:cs typeface="Arial"/>
                      </a:endParaRPr>
                    </a:p>
                  </a:txBody>
                  <a:tcPr marL="9525" marR="9525" marT="9524" marB="0" anchor="ctr">
                    <a:lnL w="3175" cap="flat" cmpd="sng" algn="ctr">
                      <a:solidFill>
                        <a:srgbClr val="B9B9B9">
                          <a:lumMod val="75000"/>
                        </a:srgbClr>
                      </a:solidFill>
                      <a:prstDash val="solid"/>
                      <a:round/>
                      <a:headEnd type="none" w="med" len="med"/>
                      <a:tailEnd type="none" w="med" len="med"/>
                    </a:lnL>
                    <a:lnR w="3175" cap="flat" cmpd="sng" algn="ctr">
                      <a:solidFill>
                        <a:srgbClr val="B9B9B9">
                          <a:lumMod val="75000"/>
                        </a:srgbClr>
                      </a:solidFill>
                      <a:prstDash val="solid"/>
                      <a:round/>
                      <a:headEnd type="none" w="med" len="med"/>
                      <a:tailEnd type="none" w="med" len="med"/>
                    </a:lnR>
                    <a:lnT w="3175" cap="flat" cmpd="sng" algn="ctr">
                      <a:solidFill>
                        <a:srgbClr val="B9B9B9">
                          <a:lumMod val="75000"/>
                        </a:srgbClr>
                      </a:solidFill>
                      <a:prstDash val="solid"/>
                      <a:round/>
                      <a:headEnd type="none" w="med" len="med"/>
                      <a:tailEnd type="none" w="med" len="med"/>
                    </a:lnT>
                    <a:lnB w="3175" cap="flat" cmpd="sng" algn="ctr">
                      <a:solidFill>
                        <a:srgbClr val="B9B9B9">
                          <a:lumMod val="75000"/>
                        </a:srgb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1355782"/>
      </p:ext>
    </p:extLst>
  </p:cSld>
  <p:clrMapOvr>
    <a:masterClrMapping/>
  </p:clrMapOvr>
</p:sld>
</file>

<file path=ppt/theme/theme1.xml><?xml version="1.0" encoding="utf-8"?>
<a:theme xmlns:a="http://schemas.openxmlformats.org/drawingml/2006/main" name="Bangladesh presentation">
  <a:themeElements>
    <a:clrScheme name="Custom 2">
      <a:dk1>
        <a:srgbClr val="660000"/>
      </a:dk1>
      <a:lt1>
        <a:srgbClr val="E0DAA1"/>
      </a:lt1>
      <a:dk2>
        <a:srgbClr val="5D1E08"/>
      </a:dk2>
      <a:lt2>
        <a:srgbClr val="E0DAA1"/>
      </a:lt2>
      <a:accent1>
        <a:srgbClr val="7D7A57"/>
      </a:accent1>
      <a:accent2>
        <a:srgbClr val="333333"/>
      </a:accent2>
      <a:accent3>
        <a:srgbClr val="B9B9B9"/>
      </a:accent3>
      <a:accent4>
        <a:srgbClr val="0D7686"/>
      </a:accent4>
      <a:accent5>
        <a:srgbClr val="A4BAC0"/>
      </a:accent5>
      <a:accent6>
        <a:srgbClr val="80BCA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Bangladesh presentation.potx</Template>
  <TotalTime>89</TotalTime>
  <Words>609</Words>
  <Application>Microsoft Office PowerPoint</Application>
  <PresentationFormat>On-screen Show (4:3)</PresentationFormat>
  <Paragraphs>158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Bangladesh presentation</vt:lpstr>
      <vt:lpstr>PowerPoint Presentation</vt:lpstr>
      <vt:lpstr>UNC Marks and Logos</vt:lpstr>
      <vt:lpstr>Agents and Licensees</vt:lpstr>
      <vt:lpstr>Worker Safety Efforts</vt:lpstr>
      <vt:lpstr>UNC Institutions Codes</vt:lpstr>
      <vt:lpstr>FY 2013-14 Gross Royalties to Universities from Licensees</vt:lpstr>
      <vt:lpstr>Proportion of FY 2013-14 Royalties to Universities</vt:lpstr>
      <vt:lpstr>Proportion of Royalties from Accord/Alliance Member Licensees</vt:lpstr>
      <vt:lpstr>Top Licensees with Any Sourcing from Bangladesh</vt:lpstr>
    </vt:vector>
  </TitlesOfParts>
  <Company>UNC-General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Aaron Hawkins</dc:creator>
  <cp:lastModifiedBy>Jonathan Womer</cp:lastModifiedBy>
  <cp:revision>14</cp:revision>
  <dcterms:created xsi:type="dcterms:W3CDTF">2013-09-10T18:26:26Z</dcterms:created>
  <dcterms:modified xsi:type="dcterms:W3CDTF">2014-11-05T18:09:56Z</dcterms:modified>
</cp:coreProperties>
</file>